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64"/>
  </p:notesMasterIdLst>
  <p:sldIdLst>
    <p:sldId id="256" r:id="rId2"/>
    <p:sldId id="257" r:id="rId3"/>
    <p:sldId id="298" r:id="rId4"/>
    <p:sldId id="312" r:id="rId5"/>
    <p:sldId id="30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20" r:id="rId17"/>
    <p:sldId id="314" r:id="rId18"/>
    <p:sldId id="315" r:id="rId19"/>
    <p:sldId id="317" r:id="rId20"/>
    <p:sldId id="299" r:id="rId21"/>
    <p:sldId id="275" r:id="rId22"/>
    <p:sldId id="303" r:id="rId23"/>
    <p:sldId id="270" r:id="rId24"/>
    <p:sldId id="313" r:id="rId25"/>
    <p:sldId id="305" r:id="rId26"/>
    <p:sldId id="271" r:id="rId27"/>
    <p:sldId id="272" r:id="rId28"/>
    <p:sldId id="276" r:id="rId29"/>
    <p:sldId id="294" r:id="rId30"/>
    <p:sldId id="295" r:id="rId31"/>
    <p:sldId id="296" r:id="rId32"/>
    <p:sldId id="297" r:id="rId33"/>
    <p:sldId id="277" r:id="rId34"/>
    <p:sldId id="273" r:id="rId35"/>
    <p:sldId id="274" r:id="rId36"/>
    <p:sldId id="278" r:id="rId37"/>
    <p:sldId id="279" r:id="rId38"/>
    <p:sldId id="280" r:id="rId39"/>
    <p:sldId id="281" r:id="rId40"/>
    <p:sldId id="282" r:id="rId41"/>
    <p:sldId id="318" r:id="rId42"/>
    <p:sldId id="283" r:id="rId43"/>
    <p:sldId id="284" r:id="rId44"/>
    <p:sldId id="288" r:id="rId45"/>
    <p:sldId id="321" r:id="rId46"/>
    <p:sldId id="316" r:id="rId47"/>
    <p:sldId id="285" r:id="rId48"/>
    <p:sldId id="289" r:id="rId49"/>
    <p:sldId id="286" r:id="rId50"/>
    <p:sldId id="310" r:id="rId51"/>
    <p:sldId id="287" r:id="rId52"/>
    <p:sldId id="291" r:id="rId53"/>
    <p:sldId id="292" r:id="rId54"/>
    <p:sldId id="323" r:id="rId55"/>
    <p:sldId id="290" r:id="rId56"/>
    <p:sldId id="300" r:id="rId57"/>
    <p:sldId id="301" r:id="rId58"/>
    <p:sldId id="302" r:id="rId59"/>
    <p:sldId id="322" r:id="rId60"/>
    <p:sldId id="293" r:id="rId61"/>
    <p:sldId id="311" r:id="rId62"/>
    <p:sldId id="32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3" autoAdjust="0"/>
    <p:restoredTop sz="94660"/>
  </p:normalViewPr>
  <p:slideViewPr>
    <p:cSldViewPr snapToGrid="0">
      <p:cViewPr>
        <p:scale>
          <a:sx n="81" d="100"/>
          <a:sy n="81" d="100"/>
        </p:scale>
        <p:origin x="-7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28FF-B515-4708-9AE2-9250311410F8}" type="datetimeFigureOut">
              <a:rPr lang="en-US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6437F-5B8E-4F48-A60F-9292025C7F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437F-5B8E-4F48-A60F-9292025C7FCF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8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3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72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542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73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38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8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2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2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6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MYOCARDITIS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1321" y="4161689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                             Dr. S G Shyam </a:t>
            </a:r>
            <a:r>
              <a:rPr lang="en-US" dirty="0" err="1" smtClean="0"/>
              <a:t>Lakshman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 smtClean="0"/>
              <a:t>                               Senior Resident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r>
              <a:rPr lang="en-US" dirty="0" err="1" smtClean="0"/>
              <a:t>Dept</a:t>
            </a:r>
            <a:r>
              <a:rPr lang="en-US" dirty="0" smtClean="0"/>
              <a:t> of Cardiology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5" y="289494"/>
            <a:ext cx="6241817" cy="1371600"/>
          </a:xfrm>
        </p:spPr>
        <p:txBody>
          <a:bodyPr>
            <a:normAutofit/>
          </a:bodyPr>
          <a:lstStyle/>
          <a:p>
            <a:r>
              <a:rPr lang="en-IN" sz="4400" b="1" dirty="0" smtClean="0"/>
              <a:t>Aetiology</a:t>
            </a:r>
            <a:endParaRPr lang="en-IN" sz="44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r="25077"/>
          <a:stretch>
            <a:fillRect/>
          </a:stretch>
        </p:blipFill>
        <p:spPr>
          <a:xfrm>
            <a:off x="7572864" y="1041400"/>
            <a:ext cx="3808413" cy="47752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08893" y="1488831"/>
            <a:ext cx="7104184" cy="46423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endParaRPr lang="en-IN" dirty="0" smtClean="0"/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IN" sz="5100" dirty="0" smtClean="0"/>
              <a:t>Commonly viruses.</a:t>
            </a:r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endParaRPr lang="en-IN" sz="5100" dirty="0" smtClean="0"/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IN" sz="5100" dirty="0"/>
              <a:t>1950s to the </a:t>
            </a:r>
            <a:r>
              <a:rPr lang="en-IN" sz="5100" dirty="0" smtClean="0"/>
              <a:t>1990s- Entero viruses.</a:t>
            </a:r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endParaRPr lang="en-IN" sz="5100" dirty="0" smtClean="0"/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IN" sz="5100" dirty="0" smtClean="0"/>
              <a:t>Last 2 decades- PCR and in situ hybridization led to other viruses.</a:t>
            </a:r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endParaRPr lang="en-IN" sz="5100" dirty="0"/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IN" sz="5100" dirty="0" smtClean="0"/>
              <a:t>Selected bacteria- diphtheria, Borrelia.</a:t>
            </a:r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endParaRPr lang="en-IN" sz="5100" dirty="0"/>
          </a:p>
          <a:p>
            <a:pPr marL="685800" indent="-6858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IN" sz="5100" dirty="0" smtClean="0"/>
              <a:t>T. cruzi in Endemic areas</a:t>
            </a:r>
            <a:endParaRPr lang="en-IN" sz="5100" dirty="0"/>
          </a:p>
        </p:txBody>
      </p:sp>
    </p:spTree>
    <p:extLst>
      <p:ext uri="{BB962C8B-B14F-4D97-AF65-F5344CB8AC3E}">
        <p14:creationId xmlns:p14="http://schemas.microsoft.com/office/powerpoint/2010/main" val="36560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6493" y="1008185"/>
            <a:ext cx="9909908" cy="509953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sz="2000" dirty="0" smtClean="0"/>
              <a:t>Hypersensitivity myocarditis</a:t>
            </a:r>
          </a:p>
          <a:p>
            <a:pPr marL="457200" indent="-457200">
              <a:buFont typeface="+mj-lt"/>
              <a:buAutoNum type="arabicPeriod"/>
            </a:pPr>
            <a:endParaRPr lang="en-IN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Vaccines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Drugs  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smtClean="0"/>
              <a:t>Systemic autoimmune diseases.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182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shyam\Desktop\myocarditis caus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6803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shyam\Desktop\myocarditis causes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1"/>
            <a:ext cx="12192000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09" y="468892"/>
            <a:ext cx="9956800" cy="1143000"/>
          </a:xfrm>
        </p:spPr>
        <p:txBody>
          <a:bodyPr/>
          <a:lstStyle/>
          <a:p>
            <a:r>
              <a:rPr lang="en-IN" b="1" dirty="0" smtClean="0"/>
              <a:t>Pathogenesis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0616" y="1268761"/>
            <a:ext cx="11183817" cy="4862409"/>
          </a:xfrm>
        </p:spPr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Experiments on rodent strains.</a:t>
            </a:r>
          </a:p>
          <a:p>
            <a:endParaRPr lang="en-IN" dirty="0" smtClean="0"/>
          </a:p>
          <a:p>
            <a:r>
              <a:rPr lang="en-IN" dirty="0" smtClean="0"/>
              <a:t>Cardio virulent </a:t>
            </a:r>
            <a:r>
              <a:rPr lang="en-IN" dirty="0"/>
              <a:t>virus strain </a:t>
            </a:r>
            <a:r>
              <a:rPr lang="en-IN" dirty="0" smtClean="0"/>
              <a:t>, </a:t>
            </a:r>
            <a:r>
              <a:rPr lang="en-IN" dirty="0"/>
              <a:t>parasites, </a:t>
            </a:r>
            <a:r>
              <a:rPr lang="en-IN" dirty="0" smtClean="0"/>
              <a:t>or bacteria. 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Delivery </a:t>
            </a:r>
            <a:r>
              <a:rPr lang="en-IN" dirty="0"/>
              <a:t>of cardiac antigens with </a:t>
            </a:r>
            <a:r>
              <a:rPr lang="en-IN" dirty="0" smtClean="0"/>
              <a:t>a strong </a:t>
            </a:r>
            <a:r>
              <a:rPr lang="en-IN" dirty="0"/>
              <a:t>adjuvant or carried within dendritic cells </a:t>
            </a:r>
            <a:r>
              <a:rPr lang="en-IN" dirty="0" smtClean="0"/>
              <a:t>in non infectious models.</a:t>
            </a:r>
          </a:p>
          <a:p>
            <a:endParaRPr lang="en-IN" dirty="0"/>
          </a:p>
          <a:p>
            <a:r>
              <a:rPr lang="en-IN" dirty="0" smtClean="0"/>
              <a:t>Viral </a:t>
            </a:r>
            <a:r>
              <a:rPr lang="en-IN" dirty="0"/>
              <a:t>entry into </a:t>
            </a:r>
            <a:r>
              <a:rPr lang="en-IN" dirty="0" smtClean="0"/>
              <a:t>cardio myocytes → </a:t>
            </a:r>
            <a:r>
              <a:rPr lang="en-IN" dirty="0"/>
              <a:t>type 1 </a:t>
            </a:r>
            <a:r>
              <a:rPr lang="en-IN" dirty="0" smtClean="0"/>
              <a:t>interferons.</a:t>
            </a:r>
          </a:p>
          <a:p>
            <a:endParaRPr lang="en-IN" dirty="0"/>
          </a:p>
          <a:p>
            <a:r>
              <a:rPr lang="en-IN" dirty="0" smtClean="0"/>
              <a:t>Leads to myocyte death by apoptosis and autophagy.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1324" y="797168"/>
            <a:ext cx="11113477" cy="5673969"/>
          </a:xfrm>
        </p:spPr>
        <p:txBody>
          <a:bodyPr>
            <a:normAutofit/>
          </a:bodyPr>
          <a:lstStyle/>
          <a:p>
            <a:r>
              <a:rPr lang="en-IN" sz="2000" dirty="0" smtClean="0"/>
              <a:t>Receptors like CAR and CD55.</a:t>
            </a:r>
          </a:p>
          <a:p>
            <a:r>
              <a:rPr lang="en-IN" sz="2000" dirty="0" err="1" smtClean="0"/>
              <a:t>Chaga’s</a:t>
            </a:r>
            <a:r>
              <a:rPr lang="en-IN" sz="2000" dirty="0" smtClean="0"/>
              <a:t> Disease-parasites releasing </a:t>
            </a:r>
            <a:r>
              <a:rPr lang="en-IN" sz="2000" dirty="0"/>
              <a:t>bioactive compounds and </a:t>
            </a:r>
            <a:r>
              <a:rPr lang="en-IN" sz="2000" dirty="0" smtClean="0"/>
              <a:t>promoting oxidative stress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b="1" dirty="0" smtClean="0"/>
              <a:t>     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2</a:t>
            </a:r>
            <a:r>
              <a:rPr lang="en-IN" b="1" baseline="30000" dirty="0" smtClean="0"/>
              <a:t>nd </a:t>
            </a:r>
            <a:r>
              <a:rPr lang="en-IN" b="1" dirty="0" smtClean="0"/>
              <a:t> </a:t>
            </a:r>
            <a:r>
              <a:rPr lang="en-IN" b="1" dirty="0"/>
              <a:t>Phase</a:t>
            </a:r>
            <a:r>
              <a:rPr lang="en-IN" dirty="0"/>
              <a:t>- </a:t>
            </a:r>
            <a:endParaRPr lang="en-IN" dirty="0" smtClean="0"/>
          </a:p>
          <a:p>
            <a:pPr marL="0" indent="0">
              <a:buNone/>
            </a:pPr>
            <a:r>
              <a:rPr lang="en-IN" sz="1800" dirty="0"/>
              <a:t> </a:t>
            </a:r>
            <a:r>
              <a:rPr lang="en-IN" sz="1800" dirty="0" smtClean="0"/>
              <a:t>                       NO, </a:t>
            </a:r>
          </a:p>
          <a:p>
            <a:pPr marL="0" indent="0">
              <a:buNone/>
            </a:pPr>
            <a:r>
              <a:rPr lang="en-IN" sz="1800" dirty="0"/>
              <a:t> </a:t>
            </a:r>
            <a:r>
              <a:rPr lang="en-IN" sz="1800" dirty="0" smtClean="0"/>
              <a:t>                       Altered </a:t>
            </a:r>
            <a:r>
              <a:rPr lang="en-IN" sz="1800" dirty="0"/>
              <a:t>regulatory </a:t>
            </a:r>
            <a:r>
              <a:rPr lang="en-IN" sz="1800" dirty="0" smtClean="0"/>
              <a:t>T-cell,</a:t>
            </a:r>
          </a:p>
          <a:p>
            <a:pPr marL="0" indent="0">
              <a:buNone/>
            </a:pPr>
            <a:r>
              <a:rPr lang="en-IN" sz="1800" dirty="0"/>
              <a:t> </a:t>
            </a:r>
            <a:r>
              <a:rPr lang="en-IN" sz="1800" dirty="0" smtClean="0"/>
              <a:t>                       NK cells</a:t>
            </a:r>
            <a:endParaRPr lang="en-IN" sz="1800" dirty="0"/>
          </a:p>
          <a:p>
            <a:pPr marL="0" indent="0">
              <a:buNone/>
            </a:pPr>
            <a:r>
              <a:rPr lang="en-IN" sz="1800" dirty="0" smtClean="0"/>
              <a:t>                        Type </a:t>
            </a:r>
            <a:r>
              <a:rPr lang="en-IN" sz="1800" dirty="0"/>
              <a:t>I interferon </a:t>
            </a:r>
            <a:endParaRPr lang="en-IN" sz="1800" dirty="0" smtClean="0"/>
          </a:p>
          <a:p>
            <a:pPr marL="0" indent="0">
              <a:buNone/>
            </a:pPr>
            <a:endParaRPr lang="en-IN" baseline="30000" dirty="0"/>
          </a:p>
          <a:p>
            <a:r>
              <a:rPr lang="en-IN" sz="2000" dirty="0" smtClean="0"/>
              <a:t>Clearance – Normal cardiac function.</a:t>
            </a:r>
          </a:p>
          <a:p>
            <a:endParaRPr lang="en-IN" sz="2000" dirty="0"/>
          </a:p>
          <a:p>
            <a:r>
              <a:rPr lang="en-IN" sz="2000" b="1" dirty="0" smtClean="0"/>
              <a:t>3 </a:t>
            </a:r>
            <a:r>
              <a:rPr lang="en-IN" sz="2000" b="1" baseline="30000" dirty="0" err="1" smtClean="0"/>
              <a:t>rd</a:t>
            </a:r>
            <a:r>
              <a:rPr lang="en-IN" sz="2000" b="1" dirty="0" smtClean="0"/>
              <a:t> Phase</a:t>
            </a:r>
            <a:r>
              <a:rPr lang="en-IN" sz="2000" dirty="0" smtClean="0"/>
              <a:t>-------Chronic </a:t>
            </a:r>
            <a:r>
              <a:rPr lang="en-IN" sz="2000" dirty="0"/>
              <a:t>auto antigen-driven inflammation→  DCM and end-stage heart failure</a:t>
            </a:r>
          </a:p>
          <a:p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26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shyam\Desktop\myocard path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215" y="480645"/>
            <a:ext cx="5709139" cy="57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yam\Desktop\myocard pat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7" y="519113"/>
            <a:ext cx="5537688" cy="57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3" y="726832"/>
            <a:ext cx="10609385" cy="5474677"/>
          </a:xfrm>
        </p:spPr>
        <p:txBody>
          <a:bodyPr/>
          <a:lstStyle/>
          <a:p>
            <a:pPr marL="0" indent="0" algn="ctr">
              <a:buNone/>
            </a:pPr>
            <a:r>
              <a:rPr lang="en-IN" sz="4000" b="1" dirty="0" smtClean="0"/>
              <a:t>Time Course in Myocarditis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pPr marL="0" indent="0" algn="ctr">
              <a:buNone/>
            </a:pPr>
            <a:r>
              <a:rPr lang="en-IN" dirty="0" smtClean="0"/>
              <a:t>Entry of virus------- Receptor mediated</a:t>
            </a:r>
          </a:p>
          <a:p>
            <a:pPr marL="0" indent="0" algn="ctr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</a:t>
            </a:r>
            <a:r>
              <a:rPr lang="en-IN" b="1" dirty="0" smtClean="0"/>
              <a:t>Acute</a:t>
            </a:r>
            <a:r>
              <a:rPr lang="en-IN" dirty="0" smtClean="0"/>
              <a:t>-----Virus  </a:t>
            </a:r>
            <a:r>
              <a:rPr lang="en-IN" dirty="0"/>
              <a:t>replication </a:t>
            </a:r>
            <a:r>
              <a:rPr lang="en-IN" dirty="0" smtClean="0"/>
              <a:t>- </a:t>
            </a:r>
            <a:r>
              <a:rPr lang="en-IN" dirty="0" err="1"/>
              <a:t>myocyte</a:t>
            </a:r>
            <a:r>
              <a:rPr lang="en-IN" dirty="0"/>
              <a:t>  necrosis,  exposure  </a:t>
            </a:r>
            <a:r>
              <a:rPr lang="en-IN" dirty="0" smtClean="0"/>
              <a:t>of intracellular   antigens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b="1" dirty="0" smtClean="0"/>
          </a:p>
          <a:p>
            <a:pPr marL="0" indent="0" algn="ctr">
              <a:buNone/>
            </a:pPr>
            <a:r>
              <a:rPr lang="en-IN" b="1" dirty="0" err="1" smtClean="0"/>
              <a:t>Subacute</a:t>
            </a:r>
            <a:r>
              <a:rPr lang="en-IN" dirty="0" smtClean="0"/>
              <a:t>-</a:t>
            </a:r>
            <a:r>
              <a:rPr lang="en-IN" dirty="0"/>
              <a:t>----virus-specific  </a:t>
            </a:r>
            <a:r>
              <a:rPr lang="en-IN" dirty="0" smtClean="0"/>
              <a:t>T lymphocytes</a:t>
            </a:r>
            <a:r>
              <a:rPr lang="en-IN" dirty="0"/>
              <a:t>, which may target the host’s </a:t>
            </a:r>
            <a:r>
              <a:rPr lang="en-IN" dirty="0" smtClean="0"/>
              <a:t>organs.</a:t>
            </a: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32585" y="273147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32585" y="3938954"/>
            <a:ext cx="0" cy="808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hyam\Desktop\myocarditis clinic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7" y="609601"/>
            <a:ext cx="10726613" cy="57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yam\Desktop\clinical myocard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7" y="539262"/>
            <a:ext cx="10738338" cy="57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2676" y="644769"/>
            <a:ext cx="10972800" cy="5591908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History and 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Epidemiology and aetiology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Pathogenesis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Clinical features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Diagnosis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Management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963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CARDIAC INFLAMMATION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CELLULAR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sz="2200" dirty="0"/>
              <a:t>T and B Cells</a:t>
            </a:r>
          </a:p>
          <a:p>
            <a:r>
              <a:rPr lang="en-IN" sz="2200" dirty="0"/>
              <a:t>Macrophages</a:t>
            </a:r>
          </a:p>
          <a:p>
            <a:r>
              <a:rPr lang="en-IN" sz="2200" dirty="0"/>
              <a:t>Dendritic Cells</a:t>
            </a:r>
          </a:p>
          <a:p>
            <a:r>
              <a:rPr lang="en-IN" sz="2200" dirty="0" err="1"/>
              <a:t>Eosinophils</a:t>
            </a:r>
            <a:endParaRPr lang="en-IN" sz="2200" dirty="0"/>
          </a:p>
          <a:p>
            <a:r>
              <a:rPr lang="en-IN" sz="2200" dirty="0"/>
              <a:t>Mast Cells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EXTRACELLULAR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2000" dirty="0" smtClean="0"/>
              <a:t>Fibroblasts</a:t>
            </a:r>
            <a:endParaRPr lang="en-IN" sz="2000" dirty="0"/>
          </a:p>
          <a:p>
            <a:r>
              <a:rPr lang="en-IN" sz="2000" dirty="0" err="1"/>
              <a:t>Myofibroblasts</a:t>
            </a:r>
            <a:endParaRPr lang="en-IN" sz="2000" dirty="0"/>
          </a:p>
          <a:p>
            <a:r>
              <a:rPr lang="en-IN" sz="2000" dirty="0"/>
              <a:t>Stromal cells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77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8" y="738553"/>
            <a:ext cx="10609385" cy="5568461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Activation</a:t>
            </a:r>
            <a:r>
              <a:rPr lang="en-IN" sz="2000" dirty="0"/>
              <a:t>, </a:t>
            </a:r>
            <a:r>
              <a:rPr lang="en-IN" sz="2000" dirty="0" smtClean="0"/>
              <a:t>deactivation or trans differentiation </a:t>
            </a:r>
            <a:r>
              <a:rPr lang="en-IN" sz="2000" dirty="0"/>
              <a:t>of specific cell subsets, 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/>
              <a:t>                                    1.chemokines</a:t>
            </a:r>
            <a:r>
              <a:rPr lang="en-IN" sz="2000" dirty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/>
              <a:t>                                    2. cytokines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         3. </a:t>
            </a:r>
            <a:r>
              <a:rPr lang="en-IN" sz="2000" dirty="0"/>
              <a:t>hormones, and degradation or danger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Activate </a:t>
            </a:r>
            <a:r>
              <a:rPr lang="en-IN" sz="2000" dirty="0"/>
              <a:t>or inhibit gene </a:t>
            </a:r>
            <a:r>
              <a:rPr lang="en-IN" sz="2000" dirty="0" smtClean="0"/>
              <a:t>expression through </a:t>
            </a:r>
            <a:r>
              <a:rPr lang="en-IN" sz="2000" dirty="0"/>
              <a:t>more or less specific </a:t>
            </a:r>
            <a:r>
              <a:rPr lang="en-IN" sz="2000" dirty="0" smtClean="0"/>
              <a:t>receptors and </a:t>
            </a:r>
            <a:r>
              <a:rPr lang="en-IN" sz="2000" dirty="0"/>
              <a:t>their intracellular downstream pathways</a:t>
            </a:r>
          </a:p>
        </p:txBody>
      </p:sp>
    </p:spTree>
    <p:extLst>
      <p:ext uri="{BB962C8B-B14F-4D97-AF65-F5344CB8AC3E}">
        <p14:creationId xmlns:p14="http://schemas.microsoft.com/office/powerpoint/2010/main" val="1891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1617" y="231855"/>
            <a:ext cx="9601196" cy="1303867"/>
          </a:xfrm>
        </p:spPr>
        <p:txBody>
          <a:bodyPr/>
          <a:lstStyle/>
          <a:p>
            <a:pPr algn="l"/>
            <a:r>
              <a:rPr lang="en-IN" b="1" dirty="0" smtClean="0"/>
              <a:t>Mechanisms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28110" y="1371601"/>
            <a:ext cx="4718304" cy="4829907"/>
          </a:xfrm>
        </p:spPr>
        <p:txBody>
          <a:bodyPr/>
          <a:lstStyle/>
          <a:p>
            <a:pPr marL="0" indent="0" algn="ctr">
              <a:buNone/>
            </a:pPr>
            <a:r>
              <a:rPr lang="en-IN" sz="1600" dirty="0" smtClean="0"/>
              <a:t>Activated  APC’s</a:t>
            </a:r>
          </a:p>
          <a:p>
            <a:pPr marL="0" indent="0" algn="ctr">
              <a:buNone/>
            </a:pPr>
            <a:endParaRPr lang="en-IN" sz="1600" dirty="0" smtClean="0"/>
          </a:p>
          <a:p>
            <a:pPr marL="0" indent="0" algn="ctr">
              <a:buNone/>
            </a:pPr>
            <a:endParaRPr lang="en-IN" sz="1600" dirty="0"/>
          </a:p>
          <a:p>
            <a:pPr marL="0" indent="0" algn="ctr">
              <a:buNone/>
            </a:pPr>
            <a:r>
              <a:rPr lang="en-IN" sz="1600" dirty="0" smtClean="0"/>
              <a:t>CD4+T Cells</a:t>
            </a:r>
          </a:p>
          <a:p>
            <a:pPr marL="0" indent="0" algn="ctr">
              <a:buNone/>
            </a:pPr>
            <a:endParaRPr lang="en-IN" sz="1600" dirty="0"/>
          </a:p>
          <a:p>
            <a:pPr marL="0" indent="0" algn="ctr">
              <a:buNone/>
            </a:pPr>
            <a:endParaRPr lang="en-IN" sz="1600" dirty="0" smtClean="0"/>
          </a:p>
          <a:p>
            <a:pPr marL="0" indent="0" algn="ctr">
              <a:buNone/>
            </a:pPr>
            <a:r>
              <a:rPr lang="en-IN" sz="1600" dirty="0" smtClean="0"/>
              <a:t>IFN-</a:t>
            </a:r>
            <a:r>
              <a:rPr lang="el-GR" sz="1600" dirty="0" smtClean="0"/>
              <a:t>γ</a:t>
            </a:r>
            <a:r>
              <a:rPr lang="en-IN" sz="1600" dirty="0"/>
              <a:t>, IL-4, -5, and -13, </a:t>
            </a:r>
            <a:r>
              <a:rPr lang="en-IN" sz="1600" dirty="0" smtClean="0"/>
              <a:t>IL-17</a:t>
            </a:r>
          </a:p>
          <a:p>
            <a:pPr marL="0" indent="0" algn="ctr">
              <a:buNone/>
            </a:pPr>
            <a:endParaRPr lang="en-IN" sz="1600" dirty="0"/>
          </a:p>
          <a:p>
            <a:pPr marL="0" indent="0" algn="ctr">
              <a:buNone/>
            </a:pPr>
            <a:endParaRPr lang="en-IN" sz="1600" dirty="0" smtClean="0"/>
          </a:p>
          <a:p>
            <a:pPr marL="0" indent="0" algn="ctr">
              <a:buNone/>
            </a:pPr>
            <a:r>
              <a:rPr lang="en-IN" sz="1600" dirty="0" smtClean="0"/>
              <a:t>Progression to DCM</a:t>
            </a:r>
          </a:p>
          <a:p>
            <a:pPr marL="0" indent="0" algn="ctr">
              <a:buNone/>
            </a:pPr>
            <a:r>
              <a:rPr lang="en-IN" sz="1600" dirty="0" smtClean="0"/>
              <a:t>Promote T cell expansion</a:t>
            </a:r>
          </a:p>
          <a:p>
            <a:pPr marL="0" indent="0" algn="ctr">
              <a:buNone/>
            </a:pPr>
            <a:r>
              <a:rPr lang="en-IN" sz="1600" dirty="0" smtClean="0"/>
              <a:t>Chronic myocarditis and heart failure</a:t>
            </a:r>
          </a:p>
          <a:p>
            <a:pPr marL="0" indent="0" algn="ctr">
              <a:buNone/>
            </a:pPr>
            <a:endParaRPr lang="en-IN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8693" y="1500554"/>
            <a:ext cx="4718304" cy="5146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1600" dirty="0"/>
              <a:t>Activated  </a:t>
            </a:r>
            <a:r>
              <a:rPr lang="en-IN" sz="1600" dirty="0" smtClean="0"/>
              <a:t>TLRs</a:t>
            </a:r>
          </a:p>
          <a:p>
            <a:pPr marL="0" indent="0" algn="ctr">
              <a:buNone/>
            </a:pPr>
            <a:endParaRPr lang="en-IN" sz="1600" dirty="0"/>
          </a:p>
          <a:p>
            <a:pPr marL="0" indent="0" algn="ctr">
              <a:buNone/>
            </a:pPr>
            <a:endParaRPr lang="en-IN" sz="1600" dirty="0" smtClean="0"/>
          </a:p>
          <a:p>
            <a:pPr marL="0" indent="0" algn="ctr">
              <a:buNone/>
            </a:pPr>
            <a:r>
              <a:rPr lang="en-IN" sz="1600" dirty="0" smtClean="0"/>
              <a:t>TNF-</a:t>
            </a:r>
            <a:r>
              <a:rPr lang="el-GR" sz="1600" dirty="0" smtClean="0"/>
              <a:t>α</a:t>
            </a:r>
            <a:r>
              <a:rPr lang="en-IN" sz="1600" dirty="0" smtClean="0"/>
              <a:t>, IL-1</a:t>
            </a:r>
            <a:r>
              <a:rPr lang="el-GR" sz="1600" dirty="0" smtClean="0"/>
              <a:t>β</a:t>
            </a:r>
            <a:r>
              <a:rPr lang="en-IN" sz="1600" dirty="0" smtClean="0"/>
              <a:t>, </a:t>
            </a:r>
            <a:r>
              <a:rPr lang="en-IN" sz="1600" dirty="0"/>
              <a:t>IL-18, or high-mobility</a:t>
            </a:r>
          </a:p>
          <a:p>
            <a:pPr marL="0" indent="0" algn="ctr">
              <a:buNone/>
            </a:pPr>
            <a:r>
              <a:rPr lang="en-IN" sz="1600" dirty="0"/>
              <a:t>group box 1 </a:t>
            </a:r>
            <a:r>
              <a:rPr lang="en-IN" sz="1600" dirty="0" smtClean="0"/>
              <a:t>protein</a:t>
            </a:r>
          </a:p>
          <a:p>
            <a:pPr marL="0" indent="0" algn="ctr">
              <a:buNone/>
            </a:pPr>
            <a:endParaRPr lang="en-IN" sz="1600" dirty="0"/>
          </a:p>
          <a:p>
            <a:pPr marL="0" indent="0" algn="ctr">
              <a:buNone/>
            </a:pPr>
            <a:endParaRPr lang="en-IN" sz="1600" dirty="0" smtClean="0"/>
          </a:p>
          <a:p>
            <a:pPr marL="0" indent="0" algn="ctr">
              <a:buNone/>
            </a:pPr>
            <a:r>
              <a:rPr lang="en-IN" sz="1600" dirty="0" smtClean="0"/>
              <a:t>Cardiac fibrosis</a:t>
            </a:r>
          </a:p>
          <a:p>
            <a:pPr marL="0" indent="0" algn="ctr">
              <a:buNone/>
            </a:pPr>
            <a:r>
              <a:rPr lang="en-IN" sz="1600" dirty="0"/>
              <a:t>H</a:t>
            </a:r>
            <a:r>
              <a:rPr lang="en-IN" sz="1600" dirty="0" smtClean="0"/>
              <a:t>eart failure progression</a:t>
            </a:r>
            <a:endParaRPr lang="en-IN" sz="1600" dirty="0"/>
          </a:p>
          <a:p>
            <a:pPr marL="0" indent="0" algn="ctr">
              <a:buNone/>
            </a:pPr>
            <a:endParaRPr lang="en-IN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7262" y="1793630"/>
            <a:ext cx="0" cy="386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7262" y="2825263"/>
            <a:ext cx="0" cy="404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87262" y="3892063"/>
            <a:ext cx="0" cy="36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34400" y="1793631"/>
            <a:ext cx="11723" cy="5509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46124" y="3429001"/>
            <a:ext cx="11723" cy="64476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shyam\Desktop\myocarditis pathogenesi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370676" cy="7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hyam\Desktop\myocarditis pathophysiolog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7877"/>
            <a:ext cx="10679723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1019908"/>
            <a:ext cx="4718304" cy="4850540"/>
          </a:xfrm>
        </p:spPr>
        <p:txBody>
          <a:bodyPr/>
          <a:lstStyle/>
          <a:p>
            <a:pPr marL="0" indent="0" algn="ctr">
              <a:buNone/>
            </a:pPr>
            <a:r>
              <a:rPr lang="en-IN" b="1" dirty="0" smtClean="0"/>
              <a:t>Epigenetics</a:t>
            </a:r>
          </a:p>
          <a:p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m</a:t>
            </a:r>
            <a:r>
              <a:rPr lang="en-IN" sz="2000" dirty="0" smtClean="0"/>
              <a:t>i RNA’s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Modulate expression of active proteins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m</a:t>
            </a:r>
            <a:r>
              <a:rPr lang="en-IN" sz="2000" dirty="0" smtClean="0"/>
              <a:t>i RNA’s </a:t>
            </a:r>
            <a:r>
              <a:rPr lang="en-IN" sz="2000" dirty="0" err="1" smtClean="0"/>
              <a:t>dysregulation</a:t>
            </a:r>
            <a:r>
              <a:rPr lang="en-IN" sz="2000" dirty="0" smtClean="0"/>
              <a:t> and myocarditis.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miRNA-155, -146b, and -</a:t>
            </a:r>
            <a:r>
              <a:rPr lang="en-IN" sz="2000" dirty="0" smtClean="0"/>
              <a:t>21 in CSB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Modulate virulence.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miRNA-221/222</a:t>
            </a: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pic>
        <p:nvPicPr>
          <p:cNvPr id="2050" name="Picture 2" descr="C:\Users\shyam\Desktop\myocarditis\myo mir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4" y="644770"/>
            <a:ext cx="5627077" cy="56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341" y="407703"/>
            <a:ext cx="9601196" cy="1303867"/>
          </a:xfrm>
        </p:spPr>
        <p:txBody>
          <a:bodyPr/>
          <a:lstStyle/>
          <a:p>
            <a:r>
              <a:rPr lang="en-IN" b="1" dirty="0" smtClean="0"/>
              <a:t>Clinical Features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512277"/>
            <a:ext cx="9601196" cy="48533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sz="2000" dirty="0"/>
              <a:t>C</a:t>
            </a:r>
            <a:r>
              <a:rPr lang="en-IN" sz="2000" dirty="0" smtClean="0"/>
              <a:t>hest pain and dyspnoea.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Preceded by viral prodrome URI or GI.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Chest pain resembles MI or pericarditis.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I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err="1" smtClean="0"/>
              <a:t>Myo</a:t>
            </a:r>
            <a:r>
              <a:rPr lang="en-IN" sz="2000" dirty="0" smtClean="0"/>
              <a:t>-pericarditis in 11%( </a:t>
            </a:r>
            <a:r>
              <a:rPr lang="en-IN" sz="2000" i="1" dirty="0"/>
              <a:t>I</a:t>
            </a:r>
            <a:r>
              <a:rPr lang="en-IN" sz="2000" i="1" dirty="0" smtClean="0"/>
              <a:t>mazio et al</a:t>
            </a:r>
            <a:r>
              <a:rPr lang="en-IN" sz="2000" dirty="0" smtClean="0"/>
              <a:t>-circulation 2013)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Angina </a:t>
            </a:r>
            <a:r>
              <a:rPr lang="en-IN" dirty="0" smtClean="0"/>
              <a:t>              </a:t>
            </a:r>
            <a:r>
              <a:rPr lang="en-IN" sz="1800" dirty="0" smtClean="0"/>
              <a:t>Coronary vasospasm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800" dirty="0" smtClean="0"/>
              <a:t>                                      Micro vascular dysfunction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Palpitations and syncope.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Heart failure and sudden cardiac death.</a:t>
            </a:r>
          </a:p>
          <a:p>
            <a:endParaRPr lang="en-IN" sz="2200" dirty="0" smtClean="0"/>
          </a:p>
          <a:p>
            <a:endParaRPr lang="en-IN" sz="2200" dirty="0" smtClean="0"/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255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3" y="914401"/>
            <a:ext cx="10527323" cy="54981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IN" sz="2000" dirty="0" smtClean="0"/>
              <a:t>Prevalence of </a:t>
            </a:r>
            <a:r>
              <a:rPr lang="en-IN" sz="2000" dirty="0"/>
              <a:t>myocarditis as a cause of </a:t>
            </a:r>
            <a:r>
              <a:rPr lang="en-IN" sz="2000" dirty="0" smtClean="0"/>
              <a:t>cardiomyopathy----Bimodal peaking---- first </a:t>
            </a:r>
            <a:r>
              <a:rPr lang="en-IN" sz="2000" dirty="0"/>
              <a:t>year of life, declines during late childhood, and peaks </a:t>
            </a:r>
            <a:r>
              <a:rPr lang="en-IN" sz="2000" dirty="0" smtClean="0"/>
              <a:t>in the </a:t>
            </a:r>
            <a:r>
              <a:rPr lang="en-IN" sz="2000" dirty="0"/>
              <a:t>early </a:t>
            </a:r>
            <a:r>
              <a:rPr lang="en-IN" sz="2000" dirty="0" smtClean="0"/>
              <a:t>20s.</a:t>
            </a:r>
          </a:p>
          <a:p>
            <a:pPr>
              <a:lnSpc>
                <a:spcPct val="160000"/>
              </a:lnSpc>
            </a:pPr>
            <a:r>
              <a:rPr lang="en-IN" sz="2000" dirty="0" smtClean="0"/>
              <a:t>Men ------severe course------less </a:t>
            </a:r>
            <a:r>
              <a:rPr lang="en-IN" sz="2000" dirty="0"/>
              <a:t>complete recovery </a:t>
            </a:r>
            <a:endParaRPr lang="en-IN" sz="2000" dirty="0" smtClean="0"/>
          </a:p>
          <a:p>
            <a:pPr>
              <a:lnSpc>
                <a:spcPct val="160000"/>
              </a:lnSpc>
            </a:pPr>
            <a:r>
              <a:rPr lang="en-IN" sz="2000" dirty="0" smtClean="0"/>
              <a:t>EMB-----------------</a:t>
            </a:r>
            <a:r>
              <a:rPr lang="en-IN" sz="2000" dirty="0" err="1" smtClean="0"/>
              <a:t>Mobitz</a:t>
            </a:r>
            <a:r>
              <a:rPr lang="en-IN" sz="2000" dirty="0" smtClean="0"/>
              <a:t> </a:t>
            </a:r>
            <a:r>
              <a:rPr lang="en-IN" sz="2000" dirty="0"/>
              <a:t>type 2 second-degree or higher heart </a:t>
            </a:r>
            <a:r>
              <a:rPr lang="en-IN" sz="2000" dirty="0" smtClean="0"/>
              <a:t>block</a:t>
            </a:r>
            <a:endParaRPr lang="en-IN" sz="2000" dirty="0"/>
          </a:p>
          <a:p>
            <a:pPr marL="0" indent="0">
              <a:lnSpc>
                <a:spcPct val="160000"/>
              </a:lnSpc>
              <a:buNone/>
            </a:pPr>
            <a:r>
              <a:rPr lang="en-IN" sz="2000" dirty="0" smtClean="0"/>
              <a:t>                                   Sustained </a:t>
            </a:r>
            <a:r>
              <a:rPr lang="en-IN" sz="2000" dirty="0"/>
              <a:t>or symptomatic ventricular </a:t>
            </a:r>
            <a:r>
              <a:rPr lang="en-IN" sz="2000" dirty="0" smtClean="0"/>
              <a:t>tachycardia not responding to treatment.</a:t>
            </a:r>
          </a:p>
          <a:p>
            <a:pPr>
              <a:lnSpc>
                <a:spcPct val="160000"/>
              </a:lnSpc>
            </a:pPr>
            <a:r>
              <a:rPr lang="en-IN" sz="2000" dirty="0" smtClean="0"/>
              <a:t>GCM</a:t>
            </a:r>
            <a:r>
              <a:rPr lang="en-IN" sz="2000" dirty="0"/>
              <a:t>, CS, and </a:t>
            </a:r>
            <a:r>
              <a:rPr lang="en-IN" sz="2000" dirty="0" smtClean="0"/>
              <a:t>necrotizing eosinophilic myocarditis have higher incidence of arrhythmias.</a:t>
            </a:r>
          </a:p>
          <a:p>
            <a:pPr>
              <a:lnSpc>
                <a:spcPct val="160000"/>
              </a:lnSpc>
            </a:pPr>
            <a:r>
              <a:rPr lang="en-IN" sz="2000" dirty="0" err="1" smtClean="0"/>
              <a:t>Eosinophilic</a:t>
            </a:r>
            <a:r>
              <a:rPr lang="en-IN" sz="2000" dirty="0" smtClean="0"/>
              <a:t> and myocarditis associated with systemic inflammatory disorders</a:t>
            </a:r>
          </a:p>
          <a:p>
            <a:endParaRPr lang="en-IN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11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9" y="715108"/>
            <a:ext cx="10503877" cy="5509846"/>
          </a:xfrm>
        </p:spPr>
        <p:txBody>
          <a:bodyPr/>
          <a:lstStyle/>
          <a:p>
            <a:endParaRPr lang="en-IN" dirty="0" smtClean="0"/>
          </a:p>
          <a:p>
            <a:r>
              <a:rPr lang="en-IN" sz="2000" dirty="0" smtClean="0"/>
              <a:t>EMB is infeasible </a:t>
            </a:r>
            <a:r>
              <a:rPr lang="en-IN" sz="2000" dirty="0"/>
              <a:t>or is not clearly </a:t>
            </a:r>
            <a:r>
              <a:rPr lang="en-IN" sz="2000" dirty="0" smtClean="0"/>
              <a:t>indicated----------non invasive diagnostic ------- probable acute </a:t>
            </a:r>
            <a:r>
              <a:rPr lang="en-IN" sz="2000" dirty="0"/>
              <a:t>myocarditis. </a:t>
            </a:r>
            <a:endParaRPr lang="en-IN" sz="2000" dirty="0" smtClean="0"/>
          </a:p>
          <a:p>
            <a:endParaRPr lang="en-IN" sz="2000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 smtClean="0"/>
              <a:t>European Study </a:t>
            </a:r>
            <a:r>
              <a:rPr lang="en-IN" sz="1800" dirty="0"/>
              <a:t>of Epidemiology and Treatment of Inflammatory </a:t>
            </a:r>
            <a:r>
              <a:rPr lang="en-IN" sz="1800" dirty="0" smtClean="0"/>
              <a:t>Heart Disease</a:t>
            </a:r>
            <a:r>
              <a:rPr lang="en-IN" sz="1800" dirty="0"/>
              <a:t>, 3055 patients with suspected acute or chronic </a:t>
            </a:r>
            <a:r>
              <a:rPr lang="en-IN" sz="1800" dirty="0" smtClean="0"/>
              <a:t>myocarditis were </a:t>
            </a:r>
            <a:r>
              <a:rPr lang="en-IN" sz="1800" dirty="0"/>
              <a:t>screened, whereupon </a:t>
            </a:r>
            <a:r>
              <a:rPr lang="en-IN" sz="1800" b="1" dirty="0"/>
              <a:t>72% had </a:t>
            </a:r>
            <a:r>
              <a:rPr lang="en-IN" sz="1800" b="1" dirty="0" err="1" smtClean="0"/>
              <a:t>dyspnea</a:t>
            </a:r>
            <a:r>
              <a:rPr lang="en-IN" sz="1800" b="1" dirty="0"/>
              <a:t>, </a:t>
            </a:r>
            <a:r>
              <a:rPr lang="en-IN" sz="1800" b="1" dirty="0" smtClean="0"/>
              <a:t>32% had </a:t>
            </a:r>
            <a:r>
              <a:rPr lang="en-IN" sz="1800" b="1" dirty="0"/>
              <a:t>chest pains, and 18% had arrhythmias </a:t>
            </a:r>
            <a:r>
              <a:rPr lang="en-IN" sz="1800" dirty="0"/>
              <a:t>(</a:t>
            </a:r>
            <a:r>
              <a:rPr lang="en-IN" sz="1800" i="1" dirty="0" err="1"/>
              <a:t>Hufnagel</a:t>
            </a:r>
            <a:r>
              <a:rPr lang="en-IN" sz="1800" i="1" dirty="0"/>
              <a:t> </a:t>
            </a:r>
            <a:r>
              <a:rPr lang="en-IN" sz="1800" i="1" dirty="0" smtClean="0"/>
              <a:t>G et al   </a:t>
            </a:r>
            <a:r>
              <a:rPr lang="en-IN" sz="1800" b="1" dirty="0" smtClean="0"/>
              <a:t>Herz.2000</a:t>
            </a:r>
            <a:r>
              <a:rPr lang="en-IN" sz="1800" i="1" dirty="0" smtClean="0"/>
              <a:t>).</a:t>
            </a:r>
          </a:p>
          <a:p>
            <a:endParaRPr lang="en-IN" i="1" dirty="0"/>
          </a:p>
          <a:p>
            <a:r>
              <a:rPr lang="en-IN" sz="2000" dirty="0" smtClean="0"/>
              <a:t>Studies limited- protean manifestations and lack of non invasive diagnostics.</a:t>
            </a:r>
          </a:p>
          <a:p>
            <a:endParaRPr lang="en-IN" sz="2000" i="1" dirty="0"/>
          </a:p>
          <a:p>
            <a:endParaRPr lang="en-IN" i="1" dirty="0" smtClean="0"/>
          </a:p>
          <a:p>
            <a:endParaRPr lang="en-IN" i="1" dirty="0"/>
          </a:p>
          <a:p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42918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4104" y="524932"/>
            <a:ext cx="9601196" cy="1303867"/>
          </a:xfrm>
        </p:spPr>
        <p:txBody>
          <a:bodyPr/>
          <a:lstStyle/>
          <a:p>
            <a:r>
              <a:rPr lang="en-IN" dirty="0" smtClean="0"/>
              <a:t>Specific Clinical Presentations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38" y="1383324"/>
            <a:ext cx="10064260" cy="4736123"/>
          </a:xfrm>
        </p:spPr>
        <p:txBody>
          <a:bodyPr/>
          <a:lstStyle/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Acute Myocarditis </a:t>
            </a:r>
          </a:p>
          <a:p>
            <a:endParaRPr lang="en-IN" dirty="0" smtClean="0"/>
          </a:p>
          <a:p>
            <a:r>
              <a:rPr lang="en-IN" dirty="0" smtClean="0"/>
              <a:t>Nonspecific symptoms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i="1" dirty="0" err="1"/>
              <a:t>Kuhl</a:t>
            </a:r>
            <a:r>
              <a:rPr lang="en-IN" sz="1800" i="1" dirty="0"/>
              <a:t>  </a:t>
            </a:r>
            <a:r>
              <a:rPr lang="en-IN" sz="1800" i="1" dirty="0" smtClean="0"/>
              <a:t>et al-    </a:t>
            </a:r>
            <a:r>
              <a:rPr lang="en-IN" sz="1800" dirty="0" smtClean="0"/>
              <a:t>fatigue </a:t>
            </a:r>
            <a:r>
              <a:rPr lang="en-IN" sz="1800" dirty="0"/>
              <a:t>(82%), </a:t>
            </a:r>
            <a:r>
              <a:rPr lang="en-IN" sz="1800" dirty="0" smtClean="0"/>
              <a:t>DOE </a:t>
            </a:r>
            <a:r>
              <a:rPr lang="en-IN" sz="1800" dirty="0"/>
              <a:t>(81%), </a:t>
            </a:r>
            <a:r>
              <a:rPr lang="en-IN" sz="1800" dirty="0" smtClean="0"/>
              <a:t>arrhythmias (55</a:t>
            </a:r>
            <a:r>
              <a:rPr lang="en-IN" sz="1800" dirty="0"/>
              <a:t>%, both supraventricular and </a:t>
            </a:r>
            <a:r>
              <a:rPr lang="en-IN" sz="1800" dirty="0" smtClean="0"/>
              <a:t>ventricular), </a:t>
            </a:r>
            <a:r>
              <a:rPr lang="en-IN" sz="1800" dirty="0"/>
              <a:t>palpitations (49%), </a:t>
            </a:r>
            <a:r>
              <a:rPr lang="en-IN" sz="1800" dirty="0" smtClean="0"/>
              <a:t>and chest </a:t>
            </a:r>
            <a:r>
              <a:rPr lang="en-IN" sz="1800" dirty="0"/>
              <a:t>pain at rest (26</a:t>
            </a:r>
            <a:r>
              <a:rPr lang="en-IN" sz="1800" dirty="0" smtClean="0"/>
              <a:t>%).</a:t>
            </a:r>
          </a:p>
          <a:p>
            <a:r>
              <a:rPr lang="en-IN" dirty="0" smtClean="0"/>
              <a:t>Viral pro </a:t>
            </a:r>
            <a:r>
              <a:rPr lang="en-IN" dirty="0" err="1" smtClean="0"/>
              <a:t>drome</a:t>
            </a:r>
            <a:r>
              <a:rPr lang="en-IN" dirty="0" smtClean="0"/>
              <a:t>---20-80%.</a:t>
            </a:r>
          </a:p>
          <a:p>
            <a:r>
              <a:rPr lang="en-IN" dirty="0" smtClean="0"/>
              <a:t>Diagnosis of exclusion.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77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3" y="345180"/>
            <a:ext cx="4630615" cy="1371600"/>
          </a:xfrm>
        </p:spPr>
        <p:txBody>
          <a:bodyPr>
            <a:normAutofit/>
          </a:bodyPr>
          <a:lstStyle/>
          <a:p>
            <a:r>
              <a:rPr lang="en-IN" sz="4400" b="1" dirty="0" smtClean="0"/>
              <a:t>Old and New….</a:t>
            </a:r>
            <a:endParaRPr lang="en-IN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894" y="1957755"/>
            <a:ext cx="6752492" cy="41968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/>
              <a:t>1749-Jean Baptiste </a:t>
            </a:r>
            <a:r>
              <a:rPr lang="en-IN" sz="2200" dirty="0" err="1"/>
              <a:t>Senac</a:t>
            </a:r>
            <a:r>
              <a:rPr lang="en-IN" sz="2200" dirty="0"/>
              <a:t> in Versailles, France-</a:t>
            </a:r>
            <a:r>
              <a:rPr lang="en-IN" sz="2200" dirty="0" err="1"/>
              <a:t>Traité</a:t>
            </a:r>
            <a:r>
              <a:rPr lang="en-IN" sz="2200" dirty="0"/>
              <a:t> des Maladies du Coeur (</a:t>
            </a:r>
            <a:r>
              <a:rPr lang="en-IN" sz="2200" b="1" dirty="0"/>
              <a:t>Treatise on Disease of the Heart</a:t>
            </a:r>
            <a:r>
              <a:rPr lang="en-IN" sz="2200" dirty="0"/>
              <a:t>).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n-IN" sz="2200" dirty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/>
              <a:t>1837-Myocarditis- Joseph </a:t>
            </a:r>
            <a:r>
              <a:rPr lang="en-IN" sz="2200" dirty="0" err="1"/>
              <a:t>Freidrich</a:t>
            </a:r>
            <a:r>
              <a:rPr lang="en-IN" sz="2200" dirty="0"/>
              <a:t> </a:t>
            </a:r>
            <a:r>
              <a:rPr lang="en-IN" sz="2200" dirty="0" err="1"/>
              <a:t>Sobernheim</a:t>
            </a:r>
            <a:r>
              <a:rPr lang="en-IN" sz="22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IN" sz="2200" dirty="0"/>
              <a:t>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/>
              <a:t>1980s - World Health Organization and the International Society and Federation of Cardiology attempted to differentiate both</a:t>
            </a:r>
          </a:p>
        </p:txBody>
      </p:sp>
      <p:pic>
        <p:nvPicPr>
          <p:cNvPr id="1026" name="Picture 2" descr="C:\Users\shyam\Desktop\sen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8" y="609600"/>
            <a:ext cx="4525108" cy="5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2" y="949569"/>
            <a:ext cx="10550770" cy="5287108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   Fulminant Myocarditis</a:t>
            </a:r>
          </a:p>
          <a:p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10% biopsy proven.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Abrupt onset(≤2 weeks).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Haemodynamic compromise.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Echo-Global LV dysfunction and myocardial oedema.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EMB- diffuse myocarditis.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Supportive treatment.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32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797169"/>
            <a:ext cx="10621108" cy="5357446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</a:t>
            </a:r>
            <a:r>
              <a:rPr lang="en-IN" b="1" dirty="0" smtClean="0"/>
              <a:t>Giant </a:t>
            </a:r>
            <a:r>
              <a:rPr lang="en-IN" b="1" dirty="0"/>
              <a:t>Cell </a:t>
            </a:r>
            <a:r>
              <a:rPr lang="en-IN" b="1" dirty="0" smtClean="0"/>
              <a:t>Myocarditis</a:t>
            </a:r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Subtle onset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Present with heart failure, arrhythmia and heart block.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Survival &lt;6 months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Improved with </a:t>
            </a:r>
            <a:r>
              <a:rPr lang="en-IN" sz="2000" dirty="0" err="1" smtClean="0"/>
              <a:t>immuno</a:t>
            </a:r>
            <a:r>
              <a:rPr lang="en-IN" sz="2000" dirty="0" smtClean="0"/>
              <a:t> suppressants.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Discontinuation ---------- recurrence.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EMB---- Giant cells and scar tissue.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Cardiac transplantation+ mechanical circulatory support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04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3" y="773724"/>
            <a:ext cx="10632830" cy="5580185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</a:t>
            </a:r>
            <a:r>
              <a:rPr lang="en-IN" b="1" dirty="0" smtClean="0"/>
              <a:t>Chronic Active Myocarditis</a:t>
            </a:r>
          </a:p>
          <a:p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Older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Insidious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Features of LV dysfunction.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EMB---fibrosis and </a:t>
            </a:r>
            <a:r>
              <a:rPr lang="en-IN" sz="2000" dirty="0" err="1" smtClean="0"/>
              <a:t>myocyte</a:t>
            </a:r>
            <a:r>
              <a:rPr lang="en-IN" sz="2000" dirty="0" smtClean="0"/>
              <a:t> dropout.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6</a:t>
            </a:r>
            <a:r>
              <a:rPr lang="en-IN" sz="2000" dirty="0" smtClean="0"/>
              <a:t>0-70% of patients-----DCM with unknown aetiology.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MRI, PET-CT, Immunohistochemistry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34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896" y="395979"/>
            <a:ext cx="9601196" cy="1303867"/>
          </a:xfrm>
        </p:spPr>
        <p:txBody>
          <a:bodyPr/>
          <a:lstStyle/>
          <a:p>
            <a:r>
              <a:rPr lang="en-IN" dirty="0" smtClean="0"/>
              <a:t>Differentials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125" y="1852247"/>
            <a:ext cx="9601196" cy="446649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Ischaemic heart disease.</a:t>
            </a:r>
          </a:p>
          <a:p>
            <a:r>
              <a:rPr lang="en-IN" sz="2000" dirty="0" smtClean="0"/>
              <a:t>Hypertrophic cardiomyopathy.</a:t>
            </a:r>
          </a:p>
          <a:p>
            <a:r>
              <a:rPr lang="en-IN" sz="2000" dirty="0" smtClean="0"/>
              <a:t>Cardiac amyloidosis.</a:t>
            </a:r>
          </a:p>
          <a:p>
            <a:r>
              <a:rPr lang="en-IN" sz="2000" dirty="0" smtClean="0"/>
              <a:t>Arrythmogenic right ventricular cardiomyopathy.</a:t>
            </a:r>
          </a:p>
          <a:p>
            <a:endParaRPr lang="en-IN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i="1" dirty="0" err="1"/>
              <a:t>Pieroni</a:t>
            </a:r>
            <a:r>
              <a:rPr lang="en-IN" sz="1800" i="1" dirty="0"/>
              <a:t> et </a:t>
            </a:r>
            <a:r>
              <a:rPr lang="en-IN" sz="1800" i="1" dirty="0" smtClean="0"/>
              <a:t>al  </a:t>
            </a:r>
            <a:r>
              <a:rPr lang="en-IN" sz="1800" dirty="0"/>
              <a:t>-</a:t>
            </a:r>
            <a:r>
              <a:rPr lang="en-IN" sz="1800" dirty="0" smtClean="0"/>
              <a:t>patients </a:t>
            </a:r>
            <a:r>
              <a:rPr lang="en-IN" sz="1800" dirty="0"/>
              <a:t>with right ventricular </a:t>
            </a:r>
            <a:r>
              <a:rPr lang="en-IN" sz="1800" dirty="0" smtClean="0"/>
              <a:t>myocarditis ---indistinguishable from ARVC ---- </a:t>
            </a:r>
            <a:r>
              <a:rPr lang="en-IN" sz="1800" dirty="0"/>
              <a:t>clinical features, </a:t>
            </a:r>
            <a:r>
              <a:rPr lang="en-IN" sz="1800" dirty="0" smtClean="0"/>
              <a:t>presence, and </a:t>
            </a:r>
            <a:r>
              <a:rPr lang="en-IN" sz="1800" dirty="0"/>
              <a:t>severity of structural and functional right ventricle </a:t>
            </a:r>
            <a:r>
              <a:rPr lang="en-IN" sz="1800" dirty="0" smtClean="0"/>
              <a:t>abnormalities ( </a:t>
            </a:r>
            <a:r>
              <a:rPr lang="en-IN" sz="1800" b="1" dirty="0"/>
              <a:t>J Am </a:t>
            </a:r>
            <a:r>
              <a:rPr lang="en-IN" sz="1800" b="1" dirty="0" err="1"/>
              <a:t>Coll</a:t>
            </a:r>
            <a:r>
              <a:rPr lang="en-IN" sz="1800" b="1" dirty="0"/>
              <a:t> </a:t>
            </a:r>
            <a:r>
              <a:rPr lang="en-IN" sz="1800" b="1" dirty="0" smtClean="0"/>
              <a:t>Cardiol.2009</a:t>
            </a:r>
            <a:r>
              <a:rPr lang="en-IN" sz="1800" dirty="0" smtClean="0"/>
              <a:t>).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0092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hyam\Desktop\myocardit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3" y="480648"/>
            <a:ext cx="11136923" cy="59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712501"/>
            <a:ext cx="9601196" cy="881837"/>
          </a:xfrm>
        </p:spPr>
        <p:txBody>
          <a:bodyPr/>
          <a:lstStyle/>
          <a:p>
            <a:r>
              <a:rPr lang="en-IN" b="1" dirty="0" smtClean="0"/>
              <a:t>Diagnostics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71" y="1477108"/>
            <a:ext cx="10597662" cy="4724400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E C G</a:t>
            </a:r>
          </a:p>
          <a:p>
            <a:r>
              <a:rPr lang="en-IN" sz="2000" dirty="0" smtClean="0"/>
              <a:t>Low sensitivity – used for screening.</a:t>
            </a:r>
          </a:p>
          <a:p>
            <a:r>
              <a:rPr lang="en-IN" sz="2000" dirty="0" smtClean="0"/>
              <a:t>Nonspecific </a:t>
            </a:r>
            <a:r>
              <a:rPr lang="en-IN" sz="2000" dirty="0"/>
              <a:t>T waves and ST-segment changes </a:t>
            </a:r>
            <a:r>
              <a:rPr lang="en-IN" sz="2000" dirty="0" smtClean="0"/>
              <a:t>including ST-segment elevation.</a:t>
            </a:r>
          </a:p>
          <a:p>
            <a:r>
              <a:rPr lang="en-IN" sz="2000" dirty="0" smtClean="0"/>
              <a:t>Arrhythmias.</a:t>
            </a:r>
          </a:p>
          <a:p>
            <a:r>
              <a:rPr lang="en-IN" sz="2000" dirty="0" smtClean="0"/>
              <a:t>Risk stratification and initial screening</a:t>
            </a:r>
          </a:p>
          <a:p>
            <a:endParaRPr lang="en-IN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i="1" dirty="0" err="1" smtClean="0"/>
              <a:t>Ukena</a:t>
            </a:r>
            <a:r>
              <a:rPr lang="en-IN" sz="1800" i="1" dirty="0" smtClean="0"/>
              <a:t> et al </a:t>
            </a:r>
            <a:r>
              <a:rPr lang="en-IN" sz="1800" i="1" dirty="0"/>
              <a:t>- </a:t>
            </a:r>
            <a:r>
              <a:rPr lang="en-IN" sz="1800" dirty="0"/>
              <a:t>prolonged QRS duration is a significant </a:t>
            </a:r>
            <a:r>
              <a:rPr lang="en-IN" sz="1800" dirty="0" smtClean="0"/>
              <a:t>independent predictor </a:t>
            </a:r>
            <a:r>
              <a:rPr lang="en-IN" sz="1800" dirty="0"/>
              <a:t>for cardiac death or heart transplantation </a:t>
            </a:r>
            <a:r>
              <a:rPr lang="en-IN" sz="1800" dirty="0" smtClean="0"/>
              <a:t>( </a:t>
            </a:r>
            <a:r>
              <a:rPr lang="en-IN" sz="1800" b="1" dirty="0" smtClean="0"/>
              <a:t>Eur </a:t>
            </a:r>
            <a:r>
              <a:rPr lang="en-IN" sz="1800" b="1" dirty="0"/>
              <a:t>J Heart Fail. </a:t>
            </a:r>
            <a:r>
              <a:rPr lang="en-IN" sz="1800" b="1" dirty="0" smtClean="0"/>
              <a:t>2011</a:t>
            </a:r>
            <a:r>
              <a:rPr lang="en-IN" sz="1800" dirty="0" smtClean="0"/>
              <a:t>)</a:t>
            </a:r>
            <a:endParaRPr lang="en-IN" sz="1800" dirty="0"/>
          </a:p>
        </p:txBody>
      </p:sp>
      <p:pic>
        <p:nvPicPr>
          <p:cNvPr id="3074" name="Picture 2" descr="C:\Users\shyam\Desktop\rec 1 myocard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3" y="3012831"/>
            <a:ext cx="4607170" cy="1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7" y="820616"/>
            <a:ext cx="10527323" cy="538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 </a:t>
            </a:r>
            <a:r>
              <a:rPr lang="en-IN" b="1" dirty="0" smtClean="0"/>
              <a:t>Echocardiography</a:t>
            </a:r>
          </a:p>
          <a:p>
            <a:pPr marL="0" indent="0">
              <a:buNone/>
            </a:pP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Diagnostic assessment- R/O other causes of HF.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Cardiac chamber </a:t>
            </a:r>
            <a:r>
              <a:rPr lang="en-IN" sz="2000" dirty="0"/>
              <a:t>sizes, wall thicknesses, and systolic and </a:t>
            </a:r>
            <a:r>
              <a:rPr lang="en-IN" sz="2000" dirty="0" smtClean="0"/>
              <a:t>diastolic functions.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Fulminant myocarditis lack </a:t>
            </a:r>
            <a:r>
              <a:rPr lang="en-IN" sz="2000" dirty="0"/>
              <a:t>cardiac dilation and exhibit increased </a:t>
            </a:r>
            <a:r>
              <a:rPr lang="en-IN" sz="2000" dirty="0" err="1" smtClean="0"/>
              <a:t>septal</a:t>
            </a:r>
            <a:r>
              <a:rPr lang="en-IN" sz="2000" dirty="0" smtClean="0"/>
              <a:t> thickness.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</a:t>
            </a:r>
            <a:r>
              <a:rPr lang="en-IN" sz="2000" dirty="0" smtClean="0"/>
              <a:t>pherical-shaped </a:t>
            </a:r>
            <a:r>
              <a:rPr lang="en-IN" sz="2000" dirty="0"/>
              <a:t>ventricle </a:t>
            </a:r>
            <a:r>
              <a:rPr lang="en-IN" sz="2000" dirty="0" smtClean="0"/>
              <a:t>------elliptical ----------normal wall thickness.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900" dirty="0" smtClean="0"/>
              <a:t>Speckle </a:t>
            </a:r>
            <a:r>
              <a:rPr lang="en-IN" sz="1900" dirty="0"/>
              <a:t>tracking-</a:t>
            </a:r>
            <a:r>
              <a:rPr lang="en-IN" sz="1900" i="1" dirty="0"/>
              <a:t>Hsiao et </a:t>
            </a:r>
            <a:r>
              <a:rPr lang="en-IN" sz="1900" i="1" dirty="0" smtClean="0"/>
              <a:t>al</a:t>
            </a:r>
            <a:r>
              <a:rPr lang="en-IN" sz="1900" dirty="0" smtClean="0"/>
              <a:t> - </a:t>
            </a:r>
            <a:r>
              <a:rPr lang="en-IN" sz="1900" dirty="0"/>
              <a:t>LV strain and strain rate </a:t>
            </a:r>
            <a:r>
              <a:rPr lang="en-IN" sz="1900" dirty="0" smtClean="0"/>
              <a:t>may be </a:t>
            </a:r>
            <a:r>
              <a:rPr lang="en-IN" sz="1900" dirty="0"/>
              <a:t>useful measurements for diagnosis of suspected </a:t>
            </a:r>
            <a:r>
              <a:rPr lang="en-IN" sz="1900" dirty="0" smtClean="0"/>
              <a:t>myocarditis patients</a:t>
            </a:r>
            <a:r>
              <a:rPr lang="en-IN" sz="1900" dirty="0"/>
              <a:t>, even those with preserved </a:t>
            </a:r>
            <a:r>
              <a:rPr lang="en-IN" sz="1900" dirty="0" smtClean="0"/>
              <a:t>LVEF( </a:t>
            </a:r>
            <a:r>
              <a:rPr lang="en-IN" sz="1900" b="1" dirty="0" err="1" smtClean="0"/>
              <a:t>Int</a:t>
            </a:r>
            <a:r>
              <a:rPr lang="en-IN" sz="1900" b="1" dirty="0" smtClean="0"/>
              <a:t> </a:t>
            </a:r>
            <a:r>
              <a:rPr lang="en-IN" sz="1900" b="1" dirty="0"/>
              <a:t>J </a:t>
            </a:r>
            <a:r>
              <a:rPr lang="en-IN" sz="1900" b="1" dirty="0" smtClean="0"/>
              <a:t>Cardio </a:t>
            </a:r>
            <a:r>
              <a:rPr lang="en-IN" sz="1900" b="1" dirty="0" err="1" smtClean="0"/>
              <a:t>vasc</a:t>
            </a:r>
            <a:r>
              <a:rPr lang="en-IN" sz="1900" b="1" dirty="0" smtClean="0"/>
              <a:t> Imaging 2013</a:t>
            </a:r>
            <a:r>
              <a:rPr lang="en-IN" sz="1900" dirty="0" smtClean="0"/>
              <a:t>)</a:t>
            </a:r>
            <a:endParaRPr lang="en-IN" sz="1900" dirty="0"/>
          </a:p>
        </p:txBody>
      </p:sp>
      <p:pic>
        <p:nvPicPr>
          <p:cNvPr id="4098" name="Picture 2" descr="C:\Users\shyam\Desktop\rec 2 myocard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9" y="762001"/>
            <a:ext cx="4923692" cy="14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1" y="844061"/>
            <a:ext cx="10503877" cy="5380892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Blood</a:t>
            </a:r>
          </a:p>
          <a:p>
            <a:r>
              <a:rPr lang="en-IN" sz="2000" dirty="0" smtClean="0"/>
              <a:t>Cardiac Troponins-Acute </a:t>
            </a:r>
            <a:r>
              <a:rPr lang="en-IN" sz="2000" dirty="0"/>
              <a:t>or </a:t>
            </a:r>
            <a:r>
              <a:rPr lang="en-IN" sz="2000" dirty="0" smtClean="0"/>
              <a:t>fulminant DCM </a:t>
            </a:r>
            <a:r>
              <a:rPr lang="en-IN" sz="2000" dirty="0"/>
              <a:t>with heart </a:t>
            </a:r>
            <a:r>
              <a:rPr lang="en-IN" sz="2000" dirty="0" smtClean="0"/>
              <a:t>failure.</a:t>
            </a:r>
          </a:p>
          <a:p>
            <a:r>
              <a:rPr lang="en-IN" sz="2000" dirty="0" smtClean="0"/>
              <a:t>Sub acute </a:t>
            </a:r>
            <a:r>
              <a:rPr lang="en-IN" sz="2000" dirty="0"/>
              <a:t>or chronic </a:t>
            </a:r>
            <a:r>
              <a:rPr lang="en-IN" sz="2000" dirty="0" smtClean="0"/>
              <a:t>myocarditis biomarkers  are usually normal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Cardiac Magnetic Resonance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sz="2000" dirty="0" smtClean="0"/>
              <a:t>CE-CMR----detect </a:t>
            </a:r>
            <a:r>
              <a:rPr lang="en-IN" sz="2000" dirty="0"/>
              <a:t>areas of </a:t>
            </a:r>
            <a:r>
              <a:rPr lang="en-IN" sz="2000" dirty="0" smtClean="0"/>
              <a:t>myocardial damage </a:t>
            </a:r>
            <a:r>
              <a:rPr lang="en-IN" sz="2000" dirty="0"/>
              <a:t>in patients with acute </a:t>
            </a:r>
            <a:r>
              <a:rPr lang="en-IN" sz="2000" dirty="0" smtClean="0"/>
              <a:t>myocarditis.</a:t>
            </a:r>
          </a:p>
          <a:p>
            <a:endParaRPr lang="en-IN" sz="2000" dirty="0"/>
          </a:p>
          <a:p>
            <a:r>
              <a:rPr lang="en-IN" sz="2000" dirty="0" err="1"/>
              <a:t>c</a:t>
            </a:r>
            <a:r>
              <a:rPr lang="en-IN" sz="2000" dirty="0" err="1" smtClean="0"/>
              <a:t>MRI</a:t>
            </a:r>
            <a:r>
              <a:rPr lang="en-IN" sz="2000" dirty="0" smtClean="0"/>
              <a:t> sensitivity </a:t>
            </a:r>
            <a:r>
              <a:rPr lang="en-IN" sz="2000" dirty="0"/>
              <a:t>and specificity are as high as 100% and 90</a:t>
            </a:r>
            <a:r>
              <a:rPr lang="en-IN" sz="2000" dirty="0" smtClean="0"/>
              <a:t>%.</a:t>
            </a:r>
          </a:p>
          <a:p>
            <a:pPr marL="0" indent="0">
              <a:buNone/>
            </a:pPr>
            <a:endParaRPr lang="en-IN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60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71" y="808892"/>
            <a:ext cx="10632830" cy="5826370"/>
          </a:xfrm>
        </p:spPr>
        <p:txBody>
          <a:bodyPr/>
          <a:lstStyle/>
          <a:p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T2-weighted </a:t>
            </a:r>
            <a:r>
              <a:rPr lang="en-IN" sz="2000" dirty="0"/>
              <a:t>CMR </a:t>
            </a:r>
            <a:r>
              <a:rPr lang="en-IN" sz="2000" dirty="0" smtClean="0"/>
              <a:t>-oedema </a:t>
            </a:r>
            <a:r>
              <a:rPr lang="en-IN" sz="2000" dirty="0"/>
              <a:t>or </a:t>
            </a:r>
            <a:r>
              <a:rPr lang="en-IN" sz="2000" dirty="0" smtClean="0"/>
              <a:t>water.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T1-weighted sequences </a:t>
            </a:r>
            <a:r>
              <a:rPr lang="en-IN" sz="2000" dirty="0"/>
              <a:t>-</a:t>
            </a:r>
            <a:r>
              <a:rPr lang="en-IN" sz="2000" dirty="0" smtClean="0"/>
              <a:t>inflammation </a:t>
            </a:r>
            <a:r>
              <a:rPr lang="en-IN" sz="2000" dirty="0"/>
              <a:t>or </a:t>
            </a:r>
            <a:r>
              <a:rPr lang="en-IN" sz="2000" dirty="0" smtClean="0"/>
              <a:t>fibrosis.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LGE------CS --------multiple</a:t>
            </a:r>
            <a:r>
              <a:rPr lang="en-IN" sz="2000" dirty="0"/>
              <a:t>, </a:t>
            </a:r>
            <a:r>
              <a:rPr lang="en-IN" sz="2000" dirty="0" smtClean="0"/>
              <a:t>patchy mid myocardial </a:t>
            </a:r>
            <a:r>
              <a:rPr lang="en-IN" sz="2000" dirty="0"/>
              <a:t>lesions in a </a:t>
            </a:r>
            <a:r>
              <a:rPr lang="en-IN" sz="2000" dirty="0" smtClean="0"/>
              <a:t>non coronary -------------</a:t>
            </a:r>
            <a:r>
              <a:rPr lang="en-IN" sz="2000" dirty="0" err="1" smtClean="0"/>
              <a:t>septal</a:t>
            </a:r>
            <a:r>
              <a:rPr lang="en-IN" sz="2000" dirty="0" smtClean="0"/>
              <a:t> </a:t>
            </a:r>
            <a:r>
              <a:rPr lang="en-IN" sz="2000" dirty="0"/>
              <a:t>and </a:t>
            </a:r>
            <a:r>
              <a:rPr lang="en-IN" sz="2000" dirty="0" smtClean="0"/>
              <a:t>RV involvement.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A</a:t>
            </a:r>
            <a:r>
              <a:rPr lang="en-IN" sz="2000" dirty="0" smtClean="0"/>
              <a:t>cute </a:t>
            </a:r>
            <a:r>
              <a:rPr lang="en-IN" sz="2000" dirty="0"/>
              <a:t>DCM, CMR </a:t>
            </a:r>
            <a:r>
              <a:rPr lang="en-IN" sz="2000" dirty="0" smtClean="0"/>
              <a:t>-myocarditis </a:t>
            </a:r>
            <a:r>
              <a:rPr lang="en-IN" sz="2000" dirty="0"/>
              <a:t>predict a greater likelihood of </a:t>
            </a:r>
            <a:r>
              <a:rPr lang="en-IN" sz="2000" dirty="0" smtClean="0"/>
              <a:t>recovery, defined </a:t>
            </a:r>
            <a:r>
              <a:rPr lang="en-IN" sz="2000" dirty="0"/>
              <a:t>as a left ventricular ejection fraction (LVEF</a:t>
            </a:r>
            <a:r>
              <a:rPr lang="en-IN" sz="2000" dirty="0" smtClean="0"/>
              <a:t>) &gt;</a:t>
            </a:r>
            <a:r>
              <a:rPr lang="en-IN" sz="2000" dirty="0"/>
              <a:t>55% after 24 months</a:t>
            </a:r>
          </a:p>
        </p:txBody>
      </p:sp>
    </p:spTree>
    <p:extLst>
      <p:ext uri="{BB962C8B-B14F-4D97-AF65-F5344CB8AC3E}">
        <p14:creationId xmlns:p14="http://schemas.microsoft.com/office/powerpoint/2010/main" val="28906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4" y="832338"/>
            <a:ext cx="10632834" cy="5298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 smtClean="0"/>
              <a:t>Regional </a:t>
            </a:r>
            <a:r>
              <a:rPr lang="en-IN" sz="1800" dirty="0"/>
              <a:t>or global T2-weighted </a:t>
            </a:r>
            <a:r>
              <a:rPr lang="en-IN" sz="1800" dirty="0" smtClean="0"/>
              <a:t>“oedema-sensitive” sequences </a:t>
            </a:r>
            <a:r>
              <a:rPr lang="en-IN" sz="1800" dirty="0"/>
              <a:t>also had a significant improvement </a:t>
            </a:r>
            <a:r>
              <a:rPr lang="en-IN" sz="1800" dirty="0" smtClean="0"/>
              <a:t>in LVEF </a:t>
            </a:r>
            <a:r>
              <a:rPr lang="en-IN" sz="1800" dirty="0"/>
              <a:t>at 12-month </a:t>
            </a:r>
            <a:r>
              <a:rPr lang="en-IN" sz="1800" dirty="0" smtClean="0"/>
              <a:t>follow-up(</a:t>
            </a:r>
            <a:r>
              <a:rPr lang="fr-FR" sz="1800" i="1" dirty="0" err="1"/>
              <a:t>Vermes</a:t>
            </a:r>
            <a:r>
              <a:rPr lang="fr-FR" sz="1800" i="1" dirty="0"/>
              <a:t> et al- </a:t>
            </a:r>
            <a:r>
              <a:rPr lang="fr-FR" sz="1800" b="1" dirty="0" err="1"/>
              <a:t>Eur</a:t>
            </a:r>
            <a:r>
              <a:rPr lang="fr-FR" sz="1800" b="1" dirty="0"/>
              <a:t> </a:t>
            </a:r>
            <a:r>
              <a:rPr lang="fr-FR" sz="1800" b="1" dirty="0" err="1"/>
              <a:t>Heart</a:t>
            </a:r>
            <a:r>
              <a:rPr lang="fr-FR" sz="1800" b="1" dirty="0"/>
              <a:t> J </a:t>
            </a:r>
            <a:r>
              <a:rPr lang="fr-FR" sz="1800" b="1" dirty="0" smtClean="0"/>
              <a:t>Cardio </a:t>
            </a:r>
            <a:r>
              <a:rPr lang="fr-FR" sz="1800" b="1" dirty="0" err="1" smtClean="0"/>
              <a:t>vasc</a:t>
            </a:r>
            <a:r>
              <a:rPr lang="fr-FR" sz="1800" b="1" dirty="0" smtClean="0"/>
              <a:t> </a:t>
            </a:r>
            <a:r>
              <a:rPr lang="fr-FR" sz="1800" b="1" dirty="0"/>
              <a:t>Imaging 2014</a:t>
            </a:r>
            <a:r>
              <a:rPr lang="fr-FR" sz="1800" dirty="0" smtClean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en-IN" sz="2000" dirty="0" smtClean="0"/>
              <a:t>LGE </a:t>
            </a:r>
            <a:r>
              <a:rPr lang="en-IN" sz="2000" dirty="0"/>
              <a:t>-</a:t>
            </a:r>
            <a:r>
              <a:rPr lang="en-IN" sz="2000" dirty="0" smtClean="0"/>
              <a:t>3.7</a:t>
            </a:r>
            <a:r>
              <a:rPr lang="en-IN" sz="2000" dirty="0"/>
              <a:t>%/</a:t>
            </a:r>
            <a:r>
              <a:rPr lang="en-IN" sz="2000" dirty="0" smtClean="0"/>
              <a:t>year </a:t>
            </a:r>
            <a:r>
              <a:rPr lang="en-IN" sz="2000" dirty="0"/>
              <a:t>risk of a composite </a:t>
            </a:r>
            <a:r>
              <a:rPr lang="en-IN" sz="2000" dirty="0" smtClean="0"/>
              <a:t>of cardiovascular </a:t>
            </a:r>
            <a:r>
              <a:rPr lang="en-IN" sz="2000" dirty="0"/>
              <a:t>adverse </a:t>
            </a:r>
            <a:r>
              <a:rPr lang="en-IN" sz="2000" dirty="0" smtClean="0"/>
              <a:t>events</a:t>
            </a:r>
            <a:r>
              <a:rPr lang="en-IN" sz="2000" dirty="0"/>
              <a:t>.</a:t>
            </a:r>
            <a:r>
              <a:rPr lang="en-IN" sz="2000" dirty="0" smtClean="0"/>
              <a:t> </a:t>
            </a:r>
          </a:p>
          <a:p>
            <a:endParaRPr lang="en-IN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 smtClean="0"/>
              <a:t>LGE predicted </a:t>
            </a:r>
            <a:r>
              <a:rPr lang="en-IN" sz="1800" dirty="0"/>
              <a:t>a </a:t>
            </a:r>
            <a:r>
              <a:rPr lang="en-IN" sz="1800" dirty="0" smtClean="0"/>
              <a:t>composite endpoint </a:t>
            </a:r>
            <a:r>
              <a:rPr lang="en-IN" sz="1800" dirty="0"/>
              <a:t>of cardiac death, heart failure </a:t>
            </a:r>
            <a:r>
              <a:rPr lang="en-IN" sz="1800" dirty="0" smtClean="0"/>
              <a:t>hospitalization, ventricular </a:t>
            </a:r>
            <a:r>
              <a:rPr lang="en-IN" sz="1800" dirty="0"/>
              <a:t>tachycardia, and sudden </a:t>
            </a:r>
            <a:r>
              <a:rPr lang="en-IN" sz="1800" dirty="0" smtClean="0"/>
              <a:t>death( </a:t>
            </a:r>
            <a:r>
              <a:rPr lang="en-IN" sz="1800" i="1" dirty="0" err="1"/>
              <a:t>Schumm</a:t>
            </a:r>
            <a:r>
              <a:rPr lang="en-IN" sz="1800" i="1" dirty="0"/>
              <a:t> </a:t>
            </a:r>
            <a:r>
              <a:rPr lang="en-IN" sz="1800" i="1" dirty="0" smtClean="0"/>
              <a:t>J et al-</a:t>
            </a:r>
            <a:r>
              <a:rPr lang="pt-BR" sz="1800" dirty="0"/>
              <a:t>J </a:t>
            </a:r>
            <a:r>
              <a:rPr lang="pt-BR" sz="1800" b="1" dirty="0"/>
              <a:t>Cardiovas Magn Reson </a:t>
            </a:r>
            <a:r>
              <a:rPr lang="pt-BR" sz="1800" b="1" dirty="0" smtClean="0"/>
              <a:t>2014</a:t>
            </a:r>
            <a:r>
              <a:rPr lang="pt-BR" sz="1800" dirty="0" smtClean="0"/>
              <a:t>.)</a:t>
            </a:r>
            <a:endParaRPr lang="fr-FR" sz="1800" dirty="0" smtClean="0"/>
          </a:p>
          <a:p>
            <a:endParaRPr lang="fr-FR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146" name="Picture 2" descr="C:\Users\shyam\Desktop\rec 4 myocard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9" y="4370145"/>
            <a:ext cx="4794738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Definition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1995</a:t>
            </a:r>
            <a:r>
              <a:rPr lang="en-IN" sz="2000" dirty="0"/>
              <a:t>, myocarditis was defined by the </a:t>
            </a:r>
            <a:r>
              <a:rPr lang="en-IN" sz="2000" dirty="0" smtClean="0"/>
              <a:t>World Health  </a:t>
            </a:r>
            <a:r>
              <a:rPr lang="en-IN" sz="2000" dirty="0"/>
              <a:t>Organization  (WHO)/International  Society  </a:t>
            </a:r>
            <a:r>
              <a:rPr lang="en-IN" sz="2000" dirty="0" smtClean="0"/>
              <a:t>and Federation  </a:t>
            </a:r>
            <a:r>
              <a:rPr lang="en-IN" sz="2000" dirty="0"/>
              <a:t>of  Cardiology  (ISFC)  as  </a:t>
            </a: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I</a:t>
            </a:r>
            <a:r>
              <a:rPr lang="en-IN" sz="2000" dirty="0" smtClean="0"/>
              <a:t>nflammatory  disease </a:t>
            </a:r>
            <a:r>
              <a:rPr lang="en-IN" sz="2000" dirty="0"/>
              <a:t>of the heart muscle, diagnosed by established </a:t>
            </a:r>
            <a:r>
              <a:rPr lang="en-IN" sz="2000" dirty="0" smtClean="0"/>
              <a:t>histological</a:t>
            </a:r>
            <a:r>
              <a:rPr lang="en-IN" sz="2000" dirty="0"/>
              <a:t>, immunological, and </a:t>
            </a:r>
            <a:r>
              <a:rPr lang="en-IN" sz="2000" dirty="0" err="1" smtClean="0"/>
              <a:t>immuno</a:t>
            </a:r>
            <a:r>
              <a:rPr lang="en-IN" sz="2000" dirty="0" smtClean="0"/>
              <a:t> </a:t>
            </a:r>
            <a:r>
              <a:rPr lang="en-IN" sz="2000" dirty="0" err="1" smtClean="0"/>
              <a:t>histochemical</a:t>
            </a:r>
            <a:r>
              <a:rPr lang="en-IN" sz="2000" dirty="0" smtClean="0"/>
              <a:t> </a:t>
            </a:r>
            <a:r>
              <a:rPr lang="en-IN" sz="2000" dirty="0"/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10423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1" y="797169"/>
            <a:ext cx="10503877" cy="54512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Rim-like </a:t>
            </a:r>
            <a:r>
              <a:rPr lang="en-IN" sz="2000" dirty="0"/>
              <a:t>pattern </a:t>
            </a:r>
            <a:r>
              <a:rPr lang="en-IN" sz="2000" dirty="0" smtClean="0"/>
              <a:t>--- </a:t>
            </a:r>
            <a:r>
              <a:rPr lang="en-IN" sz="2000" dirty="0" err="1" smtClean="0"/>
              <a:t>septal</a:t>
            </a:r>
            <a:r>
              <a:rPr lang="en-IN" sz="2000" dirty="0" smtClean="0"/>
              <a:t> </a:t>
            </a:r>
            <a:r>
              <a:rPr lang="en-IN" sz="2000" dirty="0"/>
              <a:t>wall or a </a:t>
            </a:r>
            <a:r>
              <a:rPr lang="en-IN" sz="2000" dirty="0" smtClean="0"/>
              <a:t>sub </a:t>
            </a:r>
            <a:r>
              <a:rPr lang="en-IN" sz="2000" dirty="0" err="1" smtClean="0"/>
              <a:t>epicardial</a:t>
            </a:r>
            <a:r>
              <a:rPr lang="en-IN" sz="2000" dirty="0" smtClean="0"/>
              <a:t> </a:t>
            </a:r>
            <a:r>
              <a:rPr lang="en-IN" sz="2000" dirty="0"/>
              <a:t>distribution </a:t>
            </a:r>
            <a:r>
              <a:rPr lang="en-IN" sz="2000" dirty="0" smtClean="0"/>
              <a:t>----free </a:t>
            </a:r>
            <a:r>
              <a:rPr lang="en-IN" sz="2000" dirty="0"/>
              <a:t>LV </a:t>
            </a:r>
            <a:r>
              <a:rPr lang="en-IN" sz="2000" dirty="0" smtClean="0"/>
              <a:t>lateral wall  </a:t>
            </a:r>
            <a:r>
              <a:rPr lang="en-IN" sz="2000" dirty="0"/>
              <a:t>-</a:t>
            </a:r>
            <a:r>
              <a:rPr lang="en-IN" sz="2000" dirty="0" smtClean="0"/>
              <a:t> PVB19.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/>
              <a:t>PVB19 </a:t>
            </a:r>
            <a:r>
              <a:rPr lang="en-IN" sz="2000" dirty="0" smtClean="0"/>
              <a:t>---- </a:t>
            </a:r>
            <a:r>
              <a:rPr lang="en-IN" sz="2000" dirty="0"/>
              <a:t>CE -</a:t>
            </a:r>
            <a:r>
              <a:rPr lang="en-IN" sz="2000" dirty="0" smtClean="0"/>
              <a:t>lateral wall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HHV6 -----CE </a:t>
            </a:r>
            <a:r>
              <a:rPr lang="en-IN" sz="2000" dirty="0"/>
              <a:t>-</a:t>
            </a:r>
            <a:r>
              <a:rPr lang="en-IN" sz="2000" dirty="0" smtClean="0"/>
              <a:t>mid wall ----inter ventricular septum.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CE- CMR : Guidance for EMB sampling when necessary.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Lacks the ability to determine the magnitude of inflammation.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Acute not in chronic myocarditis.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c MRI </a:t>
            </a:r>
            <a:r>
              <a:rPr lang="en-IN" sz="2000" dirty="0"/>
              <a:t>is a reliable method of detecting </a:t>
            </a:r>
            <a:r>
              <a:rPr lang="en-IN" sz="2000" dirty="0" smtClean="0"/>
              <a:t>myocardial fibrosis </a:t>
            </a:r>
            <a:r>
              <a:rPr lang="en-IN" sz="2000" dirty="0"/>
              <a:t>in DCM</a:t>
            </a:r>
          </a:p>
        </p:txBody>
      </p:sp>
    </p:spTree>
    <p:extLst>
      <p:ext uri="{BB962C8B-B14F-4D97-AF65-F5344CB8AC3E}">
        <p14:creationId xmlns:p14="http://schemas.microsoft.com/office/powerpoint/2010/main" val="13754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1" name="Picture 3" descr="C:\Users\shyam\Desktop\rec 5 myocardit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6" y="644770"/>
            <a:ext cx="10574217" cy="55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5" y="820617"/>
            <a:ext cx="10480430" cy="549812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</a:t>
            </a:r>
            <a:r>
              <a:rPr lang="en-IN" b="1" dirty="0" smtClean="0"/>
              <a:t> </a:t>
            </a:r>
            <a:r>
              <a:rPr lang="en-IN" b="1" dirty="0" err="1" smtClean="0"/>
              <a:t>Endomyocardial</a:t>
            </a:r>
            <a:r>
              <a:rPr lang="en-IN" b="1" dirty="0" smtClean="0"/>
              <a:t> Biopsy</a:t>
            </a:r>
          </a:p>
          <a:p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Lymphocytic </a:t>
            </a:r>
            <a:r>
              <a:rPr lang="en-IN" sz="2000" dirty="0"/>
              <a:t>infiltration in association with </a:t>
            </a:r>
            <a:r>
              <a:rPr lang="en-IN" sz="2000" dirty="0" err="1"/>
              <a:t>myocyte</a:t>
            </a:r>
            <a:r>
              <a:rPr lang="en-IN" sz="2000" dirty="0"/>
              <a:t> </a:t>
            </a:r>
            <a:r>
              <a:rPr lang="en-IN" sz="2000" dirty="0" smtClean="0"/>
              <a:t>necrosis and death.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Best </a:t>
            </a:r>
            <a:r>
              <a:rPr lang="en-IN" sz="2000" dirty="0"/>
              <a:t>method to differentiate between giant cell </a:t>
            </a:r>
            <a:r>
              <a:rPr lang="en-IN" sz="2000" dirty="0" smtClean="0"/>
              <a:t>myocarditis and </a:t>
            </a:r>
            <a:r>
              <a:rPr lang="en-IN" sz="2000" dirty="0" err="1" smtClean="0"/>
              <a:t>sarcoidosis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Eosinophilic</a:t>
            </a:r>
            <a:r>
              <a:rPr lang="en-IN" sz="2000" dirty="0" smtClean="0"/>
              <a:t> myocarditis </a:t>
            </a:r>
            <a:r>
              <a:rPr lang="en-IN" sz="2000" dirty="0"/>
              <a:t>-</a:t>
            </a:r>
            <a:r>
              <a:rPr lang="en-IN" sz="2000" dirty="0" err="1" smtClean="0"/>
              <a:t>myocyte</a:t>
            </a:r>
            <a:r>
              <a:rPr lang="en-IN" sz="2000" dirty="0" smtClean="0"/>
              <a:t> necrosis---intra </a:t>
            </a:r>
            <a:r>
              <a:rPr lang="en-IN" sz="2000" dirty="0" err="1" smtClean="0"/>
              <a:t>cavitary</a:t>
            </a:r>
            <a:r>
              <a:rPr lang="en-IN" sz="2000" dirty="0" smtClean="0"/>
              <a:t> thrombi containing </a:t>
            </a:r>
            <a:r>
              <a:rPr lang="en-IN" sz="2000" dirty="0" err="1" smtClean="0"/>
              <a:t>eosinophils</a:t>
            </a:r>
            <a:r>
              <a:rPr lang="en-IN" sz="2000" dirty="0" smtClean="0"/>
              <a:t>----lumen of intra myocardial coronary vessels.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8" y="914401"/>
            <a:ext cx="10539045" cy="52167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/>
              <a:t>ESC recommends EMB------ </a:t>
            </a:r>
            <a:r>
              <a:rPr lang="en-IN" sz="2000" dirty="0"/>
              <a:t>as early as </a:t>
            </a:r>
            <a:r>
              <a:rPr lang="en-IN" sz="2000" dirty="0" smtClean="0"/>
              <a:t>possible.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2000" dirty="0" smtClean="0"/>
              <a:t>ACC/AHA recommends </a:t>
            </a:r>
            <a:r>
              <a:rPr lang="en-IN" sz="2000" dirty="0"/>
              <a:t>EMB based on </a:t>
            </a:r>
            <a:r>
              <a:rPr lang="en-IN" sz="2000" dirty="0" smtClean="0"/>
              <a:t>3 classes </a:t>
            </a:r>
            <a:r>
              <a:rPr lang="en-IN" sz="2000" dirty="0"/>
              <a:t>of comprehensive </a:t>
            </a:r>
            <a:r>
              <a:rPr lang="en-IN" sz="2000" dirty="0" smtClean="0"/>
              <a:t>clinical </a:t>
            </a:r>
            <a:r>
              <a:rPr lang="en-IN" sz="2000" dirty="0"/>
              <a:t>presentations, risks, </a:t>
            </a:r>
            <a:r>
              <a:rPr lang="en-IN" sz="2000" dirty="0" smtClean="0"/>
              <a:t>and measurements </a:t>
            </a:r>
            <a:r>
              <a:rPr lang="en-IN" sz="2000" dirty="0"/>
              <a:t>using </a:t>
            </a:r>
            <a:r>
              <a:rPr lang="en-IN" sz="2000" dirty="0" smtClean="0"/>
              <a:t>non invasive techniques.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Immunohistochemistry useful.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9" y="3083170"/>
            <a:ext cx="6541477" cy="30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645" y="949569"/>
            <a:ext cx="10099428" cy="5345723"/>
          </a:xfrm>
        </p:spPr>
        <p:txBody>
          <a:bodyPr/>
          <a:lstStyle/>
          <a:p>
            <a:endParaRPr lang="en-IN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i="1" dirty="0" err="1" smtClean="0"/>
              <a:t>Kindermann</a:t>
            </a:r>
            <a:r>
              <a:rPr lang="en-IN" sz="1800" i="1" dirty="0" smtClean="0"/>
              <a:t> </a:t>
            </a:r>
            <a:r>
              <a:rPr lang="en-IN" sz="1800" i="1" dirty="0"/>
              <a:t>et al </a:t>
            </a:r>
            <a:r>
              <a:rPr lang="en-IN" sz="1800" i="1" dirty="0" smtClean="0"/>
              <a:t>----</a:t>
            </a:r>
            <a:r>
              <a:rPr lang="en-IN" sz="1800" dirty="0" smtClean="0"/>
              <a:t>69 </a:t>
            </a:r>
            <a:r>
              <a:rPr lang="en-IN" sz="1800" dirty="0"/>
              <a:t>of 181 (38%) EMB samples </a:t>
            </a:r>
            <a:r>
              <a:rPr lang="en-IN" sz="1800" dirty="0" smtClean="0"/>
              <a:t>are positive for myocarditis using the Dallas </a:t>
            </a:r>
            <a:r>
              <a:rPr lang="en-IN" sz="1800" dirty="0"/>
              <a:t>criteria, whereas 91 of the 181 (50%) </a:t>
            </a:r>
            <a:r>
              <a:rPr lang="en-IN" sz="1800" dirty="0" smtClean="0"/>
              <a:t>---------CD3</a:t>
            </a:r>
            <a:r>
              <a:rPr lang="en-IN" sz="1800" dirty="0"/>
              <a:t>, CD68 (macrophages), and </a:t>
            </a:r>
            <a:r>
              <a:rPr lang="en-IN" sz="1800" dirty="0" smtClean="0"/>
              <a:t>HLA </a:t>
            </a:r>
            <a:r>
              <a:rPr lang="en-IN" sz="1800" dirty="0"/>
              <a:t>class II </a:t>
            </a:r>
            <a:r>
              <a:rPr lang="en-IN" sz="1800" dirty="0" smtClean="0"/>
              <a:t>antibodies </a:t>
            </a:r>
            <a:r>
              <a:rPr lang="en-IN" sz="1800" b="1" dirty="0" smtClean="0"/>
              <a:t> (Circulation</a:t>
            </a:r>
            <a:r>
              <a:rPr lang="en-IN" sz="1800" b="1" dirty="0"/>
              <a:t>. </a:t>
            </a:r>
            <a:r>
              <a:rPr lang="en-IN" sz="1800" b="1" dirty="0" smtClean="0"/>
              <a:t>2008</a:t>
            </a:r>
            <a:r>
              <a:rPr lang="en-IN" sz="1800" dirty="0" smtClean="0"/>
              <a:t>)</a:t>
            </a:r>
          </a:p>
          <a:p>
            <a:endParaRPr lang="en-IN" dirty="0"/>
          </a:p>
          <a:p>
            <a:endParaRPr lang="en-IN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/>
              <a:t>S</a:t>
            </a:r>
            <a:r>
              <a:rPr lang="en-IN" sz="2000" dirty="0" smtClean="0"/>
              <a:t>ensitivity </a:t>
            </a:r>
            <a:r>
              <a:rPr lang="en-IN" sz="2000" dirty="0"/>
              <a:t>→</a:t>
            </a:r>
            <a:r>
              <a:rPr lang="en-IN" sz="2000" dirty="0" smtClean="0"/>
              <a:t>EMB -----------→GCM ------------------80</a:t>
            </a:r>
            <a:r>
              <a:rPr lang="en-IN" sz="2000" dirty="0"/>
              <a:t>% to 93%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/>
              <a:t>                                      Lymphocytic &amp; </a:t>
            </a:r>
            <a:r>
              <a:rPr lang="en-IN" sz="2000" dirty="0" err="1" smtClean="0"/>
              <a:t>Sarcoid</a:t>
            </a:r>
            <a:r>
              <a:rPr lang="en-IN" sz="2000" dirty="0" smtClean="0"/>
              <a:t> ------20% to </a:t>
            </a:r>
            <a:r>
              <a:rPr lang="en-IN" sz="2000" dirty="0"/>
              <a:t>30</a:t>
            </a:r>
            <a:r>
              <a:rPr lang="en-IN" sz="2000" dirty="0" smtClean="0"/>
              <a:t>%</a:t>
            </a: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0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shyam\Desktop\myocard path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" y="480646"/>
            <a:ext cx="1071489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hyam\Desktop\histopath myocardit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9" y="504093"/>
            <a:ext cx="10621106" cy="58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8" y="844062"/>
            <a:ext cx="10456985" cy="527538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</a:t>
            </a:r>
          </a:p>
          <a:p>
            <a:pPr marL="0" indent="0">
              <a:buNone/>
            </a:pPr>
            <a:r>
              <a:rPr lang="en-IN" b="1" dirty="0" smtClean="0"/>
              <a:t>Micro-RNA Profiling</a:t>
            </a:r>
          </a:p>
          <a:p>
            <a:pPr marL="0" indent="0">
              <a:buNone/>
            </a:pPr>
            <a:endParaRPr lang="en-IN" b="1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Characterisation  of mi RNA </a:t>
            </a:r>
            <a:r>
              <a:rPr lang="en-IN" sz="2000" dirty="0"/>
              <a:t>profiles among acute, chronic, and </a:t>
            </a:r>
            <a:r>
              <a:rPr lang="en-IN" sz="2000" dirty="0" smtClean="0"/>
              <a:t>fulminant myocarditis </a:t>
            </a:r>
            <a:r>
              <a:rPr lang="en-IN" sz="2000" dirty="0"/>
              <a:t>including a relationship to the severity of </a:t>
            </a:r>
            <a:r>
              <a:rPr lang="en-IN" sz="2000" dirty="0" smtClean="0"/>
              <a:t>myocardial damage.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/>
              <a:t>miR-208b and miR-499 </a:t>
            </a:r>
            <a:r>
              <a:rPr lang="en-IN" sz="2000" dirty="0" smtClean="0"/>
              <a:t>are up regulated </a:t>
            </a:r>
            <a:r>
              <a:rPr lang="en-IN" sz="2000" dirty="0"/>
              <a:t>upon myocardial </a:t>
            </a:r>
            <a:r>
              <a:rPr lang="en-IN" sz="2000" dirty="0" smtClean="0"/>
              <a:t>damage.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de-DE" sz="2000" dirty="0"/>
              <a:t>miR-155, miR-21, miR-146b, miR-511, and </a:t>
            </a:r>
            <a:r>
              <a:rPr lang="de-DE" sz="2000" dirty="0" smtClean="0"/>
              <a:t>miR-212 are upregulated in myocarditis.</a:t>
            </a:r>
            <a:endParaRPr lang="en-IN" sz="2000" dirty="0" smtClean="0"/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221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1" y="750277"/>
            <a:ext cx="10796955" cy="5357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err="1"/>
              <a:t>CpG</a:t>
            </a:r>
            <a:r>
              <a:rPr lang="en-IN" sz="2000" dirty="0"/>
              <a:t> dinucleotide methylation regulates </a:t>
            </a:r>
            <a:r>
              <a:rPr lang="en-IN" sz="2000" dirty="0" smtClean="0"/>
              <a:t>parvovirus 19 </a:t>
            </a:r>
            <a:r>
              <a:rPr lang="en-IN" sz="2000" dirty="0"/>
              <a:t>(PVB19) viral genome </a:t>
            </a:r>
            <a:r>
              <a:rPr lang="en-IN" sz="2000" dirty="0" smtClean="0"/>
              <a:t>expression.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000" dirty="0" smtClean="0"/>
          </a:p>
          <a:p>
            <a:pPr>
              <a:lnSpc>
                <a:spcPct val="150000"/>
              </a:lnSpc>
            </a:pPr>
            <a:r>
              <a:rPr lang="en-IN" sz="2000" dirty="0" smtClean="0"/>
              <a:t>Minimum </a:t>
            </a:r>
            <a:r>
              <a:rPr lang="en-IN" sz="2000" dirty="0"/>
              <a:t>of 4 samples is needed to achieve </a:t>
            </a:r>
            <a:r>
              <a:rPr lang="en-IN" sz="2000" dirty="0" smtClean="0"/>
              <a:t>an acceptable </a:t>
            </a:r>
            <a:r>
              <a:rPr lang="en-IN" sz="2000" dirty="0"/>
              <a:t>sensitivity for molecular diagnosis </a:t>
            </a:r>
            <a:r>
              <a:rPr lang="en-IN" sz="2000" dirty="0" smtClean="0"/>
              <a:t>of </a:t>
            </a:r>
            <a:r>
              <a:rPr lang="en-IN" sz="2000" dirty="0" err="1" smtClean="0"/>
              <a:t>erythro</a:t>
            </a:r>
            <a:r>
              <a:rPr lang="en-IN" sz="2000" dirty="0" smtClean="0"/>
              <a:t> virus PVB19.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b="1" dirty="0"/>
              <a:t>PVB19</a:t>
            </a:r>
            <a:r>
              <a:rPr lang="en-IN" sz="2000" dirty="0"/>
              <a:t> (&gt;250 copies/mg DNA) </a:t>
            </a:r>
            <a:r>
              <a:rPr lang="en-IN" sz="2000" dirty="0" smtClean="0"/>
              <a:t>and for </a:t>
            </a:r>
            <a:r>
              <a:rPr lang="en-IN" sz="2000" b="1" dirty="0"/>
              <a:t>human </a:t>
            </a:r>
            <a:r>
              <a:rPr lang="en-IN" sz="2000" b="1" dirty="0" smtClean="0"/>
              <a:t>herpes virus 6</a:t>
            </a:r>
            <a:r>
              <a:rPr lang="en-IN" sz="2000" dirty="0" smtClean="0"/>
              <a:t> </a:t>
            </a:r>
            <a:r>
              <a:rPr lang="en-IN" sz="2000" dirty="0"/>
              <a:t>(&gt;500 copies/mg DNA</a:t>
            </a:r>
            <a:r>
              <a:rPr lang="en-IN" sz="2000" dirty="0" smtClean="0"/>
              <a:t>).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Antiviral therapies beneficial in active inflammation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2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8" y="726832"/>
            <a:ext cx="10644555" cy="5521569"/>
          </a:xfrm>
        </p:spPr>
        <p:txBody>
          <a:bodyPr>
            <a:normAutofit/>
          </a:bodyPr>
          <a:lstStyle/>
          <a:p>
            <a:r>
              <a:rPr lang="en-IN" sz="2000" dirty="0" smtClean="0"/>
              <a:t>FDG-PET----active myocardial inflammation----suspected CS.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FDG-PET +</a:t>
            </a:r>
            <a:r>
              <a:rPr lang="en-IN" sz="2000" dirty="0"/>
              <a:t>M</a:t>
            </a:r>
            <a:r>
              <a:rPr lang="en-IN" sz="2000" dirty="0" smtClean="0"/>
              <a:t>yocardial perfusion---- </a:t>
            </a:r>
            <a:r>
              <a:rPr lang="en-IN" sz="2000" dirty="0"/>
              <a:t>active </a:t>
            </a:r>
            <a:r>
              <a:rPr lang="en-IN" sz="2000" dirty="0" smtClean="0"/>
              <a:t>inflammation and </a:t>
            </a:r>
            <a:r>
              <a:rPr lang="en-IN" sz="2000" dirty="0"/>
              <a:t>scarring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r>
              <a:rPr lang="en-IN" sz="2000" dirty="0" smtClean="0"/>
              <a:t>18F-FDG-PET ---extra cardiac inflammation</a:t>
            </a:r>
          </a:p>
          <a:p>
            <a:r>
              <a:rPr lang="en-IN" sz="2000" dirty="0" smtClean="0"/>
              <a:t>lymph </a:t>
            </a:r>
            <a:r>
              <a:rPr lang="en-IN" sz="2000" dirty="0"/>
              <a:t>nodes that are amenable to </a:t>
            </a:r>
            <a:r>
              <a:rPr lang="en-IN" sz="2000" dirty="0" smtClean="0"/>
              <a:t>biopsy</a:t>
            </a:r>
          </a:p>
          <a:p>
            <a:endParaRPr lang="en-IN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i="1" dirty="0" err="1"/>
              <a:t>Blankstein</a:t>
            </a:r>
            <a:r>
              <a:rPr lang="en-IN" sz="1800" i="1" dirty="0"/>
              <a:t> et al </a:t>
            </a:r>
            <a:r>
              <a:rPr lang="en-IN" sz="1800" dirty="0" smtClean="0"/>
              <a:t>-------Mismatch </a:t>
            </a:r>
            <a:r>
              <a:rPr lang="en-IN" sz="1800" dirty="0"/>
              <a:t>of FDG and </a:t>
            </a:r>
            <a:r>
              <a:rPr lang="en-IN" sz="1800" dirty="0" smtClean="0"/>
              <a:t>perfusion measurements </a:t>
            </a:r>
            <a:r>
              <a:rPr lang="en-IN" sz="1800" dirty="0"/>
              <a:t>predicts adverse cardiac events, </a:t>
            </a:r>
            <a:r>
              <a:rPr lang="en-IN" sz="1800" dirty="0" smtClean="0"/>
              <a:t>and RV </a:t>
            </a:r>
            <a:r>
              <a:rPr lang="en-IN" sz="1800" dirty="0"/>
              <a:t>involvement is associated with high risk for </a:t>
            </a:r>
            <a:r>
              <a:rPr lang="en-IN" sz="1800" dirty="0" smtClean="0"/>
              <a:t>arrhythmias</a:t>
            </a:r>
            <a:endParaRPr lang="en-IN" sz="1800" dirty="0"/>
          </a:p>
        </p:txBody>
      </p:sp>
      <p:pic>
        <p:nvPicPr>
          <p:cNvPr id="5122" name="Picture 2" descr="C:\Users\shyam\Desktop\rec 3 myocard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53" y="4473453"/>
            <a:ext cx="5275385" cy="16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70" y="679938"/>
            <a:ext cx="10099428" cy="5345723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sz="2000" dirty="0"/>
              <a:t>Inflammatory disease of heart muscle cells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Inflammation – damage-   ischemic </a:t>
            </a:r>
            <a:r>
              <a:rPr lang="en-IN" sz="2000" dirty="0"/>
              <a:t>damage, mechanical trauma, </a:t>
            </a:r>
            <a:r>
              <a:rPr lang="en-IN" sz="2000" dirty="0" smtClean="0"/>
              <a:t>genetic cardiomyopathies.</a:t>
            </a:r>
          </a:p>
          <a:p>
            <a:endParaRPr lang="en-IN" sz="2000" dirty="0"/>
          </a:p>
          <a:p>
            <a:r>
              <a:rPr lang="en-IN" sz="2000" dirty="0" smtClean="0"/>
              <a:t>Classic </a:t>
            </a:r>
            <a:r>
              <a:rPr lang="en-IN" sz="2000" dirty="0"/>
              <a:t>paradigm of </a:t>
            </a:r>
            <a:r>
              <a:rPr lang="en-IN" sz="2000" dirty="0" smtClean="0"/>
              <a:t>cardiac injury----immunologic </a:t>
            </a:r>
            <a:r>
              <a:rPr lang="en-IN" sz="2000" dirty="0"/>
              <a:t>response from the </a:t>
            </a:r>
            <a:r>
              <a:rPr lang="en-IN" sz="2000" dirty="0" smtClean="0"/>
              <a:t>host.</a:t>
            </a:r>
          </a:p>
          <a:p>
            <a:endParaRPr lang="en-IN" sz="2000" dirty="0"/>
          </a:p>
          <a:p>
            <a:r>
              <a:rPr lang="en-IN" sz="2000" dirty="0" smtClean="0"/>
              <a:t>Overwhelming or inappropriate immune response may </a:t>
            </a:r>
            <a:r>
              <a:rPr lang="en-IN" sz="2000" dirty="0"/>
              <a:t>destroy the heart </a:t>
            </a:r>
            <a:r>
              <a:rPr lang="en-IN" sz="2000" dirty="0" smtClean="0"/>
              <a:t>tissue.</a:t>
            </a:r>
          </a:p>
          <a:p>
            <a:endParaRPr lang="en-IN" sz="2000" dirty="0"/>
          </a:p>
          <a:p>
            <a:r>
              <a:rPr lang="en-IN" sz="2000" dirty="0" smtClean="0"/>
              <a:t>Chronically cardiac remodelling leads </a:t>
            </a:r>
            <a:r>
              <a:rPr lang="en-IN" sz="2000" dirty="0"/>
              <a:t>to </a:t>
            </a:r>
            <a:r>
              <a:rPr lang="en-IN" sz="2000" dirty="0" smtClean="0"/>
              <a:t>DCM, </a:t>
            </a:r>
            <a:r>
              <a:rPr lang="en-IN" sz="2000" dirty="0"/>
              <a:t>heart failure, or </a:t>
            </a:r>
            <a:r>
              <a:rPr lang="en-IN" sz="2000" dirty="0" smtClean="0"/>
              <a:t>death.</a:t>
            </a:r>
          </a:p>
          <a:p>
            <a:endParaRPr lang="en-IN" sz="2000" dirty="0"/>
          </a:p>
          <a:p>
            <a:r>
              <a:rPr lang="en-IN" sz="2000" dirty="0" smtClean="0"/>
              <a:t>Self limiting.</a:t>
            </a:r>
            <a:endParaRPr lang="en-IN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80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hyam\Desktop\myocarditis m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5" y="562709"/>
            <a:ext cx="9355015" cy="57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Treatment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8" y="2556932"/>
            <a:ext cx="10609385" cy="36680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/>
              <a:t>Myocarditis </a:t>
            </a:r>
            <a:r>
              <a:rPr lang="en-IN" sz="2000" dirty="0"/>
              <a:t>presenting </a:t>
            </a:r>
            <a:r>
              <a:rPr lang="en-IN" sz="2000" dirty="0" smtClean="0"/>
              <a:t>as heart </a:t>
            </a:r>
            <a:r>
              <a:rPr lang="en-IN" sz="2000" dirty="0"/>
              <a:t>failure with reduced systolic </a:t>
            </a:r>
            <a:r>
              <a:rPr lang="en-IN" sz="2000" dirty="0" smtClean="0"/>
              <a:t>function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Current </a:t>
            </a:r>
            <a:r>
              <a:rPr lang="en-IN" sz="2000" dirty="0"/>
              <a:t>guidelines -</a:t>
            </a:r>
            <a:r>
              <a:rPr lang="en-IN" sz="2000" dirty="0" smtClean="0"/>
              <a:t>gradual titration of ACE inhibitors, ARB’s  </a:t>
            </a:r>
            <a:r>
              <a:rPr lang="en-IN" sz="2000" dirty="0"/>
              <a:t>and </a:t>
            </a:r>
            <a:r>
              <a:rPr lang="en-IN" sz="2000" dirty="0" smtClean="0"/>
              <a:t>beta blockers, to </a:t>
            </a:r>
            <a:r>
              <a:rPr lang="en-IN" sz="2000" dirty="0"/>
              <a:t>doses used in clinical </a:t>
            </a:r>
            <a:r>
              <a:rPr lang="en-IN" sz="2000" dirty="0" smtClean="0"/>
              <a:t>trials (</a:t>
            </a:r>
            <a:r>
              <a:rPr lang="en-IN" sz="2000" i="1" dirty="0" err="1" smtClean="0"/>
              <a:t>Yancy</a:t>
            </a:r>
            <a:r>
              <a:rPr lang="en-IN" sz="2000" i="1" dirty="0" smtClean="0"/>
              <a:t> CW et </a:t>
            </a:r>
            <a:r>
              <a:rPr lang="en-IN" sz="2000" i="1" dirty="0"/>
              <a:t>al  </a:t>
            </a:r>
            <a:r>
              <a:rPr lang="en-IN" sz="2000" dirty="0"/>
              <a:t>J Am </a:t>
            </a:r>
            <a:r>
              <a:rPr lang="en-IN" sz="2000" dirty="0" err="1"/>
              <a:t>Coll</a:t>
            </a:r>
            <a:r>
              <a:rPr lang="en-IN" sz="2000" dirty="0"/>
              <a:t> </a:t>
            </a:r>
            <a:r>
              <a:rPr lang="en-IN" sz="2000" dirty="0" err="1" smtClean="0"/>
              <a:t>Cardiol</a:t>
            </a:r>
            <a:r>
              <a:rPr lang="en-IN" sz="2000" dirty="0" smtClean="0"/>
              <a:t>  2013).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Virus-negative inflammation-positive patients- Immunosuppression </a:t>
            </a:r>
            <a:r>
              <a:rPr lang="en-IN" sz="2000" dirty="0"/>
              <a:t>with azathioprine and prednisone for up </a:t>
            </a:r>
            <a:r>
              <a:rPr lang="en-IN" sz="2000" dirty="0" smtClean="0"/>
              <a:t>to </a:t>
            </a:r>
            <a:r>
              <a:rPr lang="en-IN" sz="2000" dirty="0"/>
              <a:t>12 months.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82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70" y="609601"/>
            <a:ext cx="10621108" cy="5627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Pathogen </a:t>
            </a:r>
            <a:r>
              <a:rPr lang="en-IN" b="1" dirty="0" smtClean="0"/>
              <a:t>Inhibition</a:t>
            </a:r>
          </a:p>
          <a:p>
            <a:pPr marL="0" indent="0">
              <a:buNone/>
            </a:pPr>
            <a:endParaRPr lang="en-IN" b="1" dirty="0" smtClean="0"/>
          </a:p>
          <a:p>
            <a:r>
              <a:rPr lang="en-IN" sz="2000" dirty="0" smtClean="0"/>
              <a:t>Antivirals--------------</a:t>
            </a:r>
            <a:r>
              <a:rPr lang="en-IN" sz="2000" dirty="0" err="1" smtClean="0"/>
              <a:t>Interferons</a:t>
            </a:r>
            <a:r>
              <a:rPr lang="en-IN" sz="2000" dirty="0" smtClean="0"/>
              <a:t>-------------INF </a:t>
            </a:r>
            <a:r>
              <a:rPr lang="el-GR" sz="2000" dirty="0" smtClean="0"/>
              <a:t>β</a:t>
            </a:r>
            <a:r>
              <a:rPr lang="en-IN" sz="2000" dirty="0"/>
              <a:t> and IFN-</a:t>
            </a:r>
            <a:r>
              <a:rPr lang="el-GR" sz="2000" dirty="0"/>
              <a:t>α2</a:t>
            </a:r>
            <a:r>
              <a:rPr lang="en-IN" sz="2000" dirty="0" smtClean="0"/>
              <a:t>a.</a:t>
            </a:r>
          </a:p>
          <a:p>
            <a:endParaRPr lang="en-IN" sz="2000" dirty="0"/>
          </a:p>
          <a:p>
            <a:r>
              <a:rPr lang="en-IN" sz="2000" dirty="0" smtClean="0"/>
              <a:t>Natural products like </a:t>
            </a:r>
            <a:r>
              <a:rPr lang="en-IN" sz="2000" b="1" dirty="0" err="1" smtClean="0"/>
              <a:t>astragaloside</a:t>
            </a:r>
            <a:r>
              <a:rPr lang="en-IN" sz="2000" b="1" dirty="0" smtClean="0"/>
              <a:t> </a:t>
            </a:r>
            <a:r>
              <a:rPr lang="en-IN" sz="2000" b="1" dirty="0"/>
              <a:t>IV </a:t>
            </a:r>
            <a:r>
              <a:rPr lang="en-IN" sz="2000" dirty="0" smtClean="0"/>
              <a:t>-----↓ </a:t>
            </a:r>
            <a:r>
              <a:rPr lang="en-IN" sz="2000" dirty="0"/>
              <a:t>CVB3 </a:t>
            </a:r>
            <a:r>
              <a:rPr lang="en-IN" sz="2000" dirty="0" smtClean="0"/>
              <a:t>titres by up regulating IFN-γ.</a:t>
            </a:r>
          </a:p>
          <a:p>
            <a:endParaRPr lang="en-IN" sz="2000" i="1" dirty="0" smtClean="0"/>
          </a:p>
          <a:p>
            <a:pPr>
              <a:buFont typeface="Wingdings" pitchFamily="2" charset="2"/>
              <a:buChar char="q"/>
            </a:pPr>
            <a:r>
              <a:rPr lang="en-IN" sz="2000" i="1" dirty="0" smtClean="0"/>
              <a:t>Chen </a:t>
            </a:r>
            <a:r>
              <a:rPr lang="en-IN" sz="2000" i="1" dirty="0"/>
              <a:t>et </a:t>
            </a:r>
            <a:r>
              <a:rPr lang="en-IN" sz="2000" i="1" dirty="0" smtClean="0"/>
              <a:t>al </a:t>
            </a:r>
            <a:r>
              <a:rPr lang="en-IN" sz="2000" dirty="0"/>
              <a:t> </a:t>
            </a:r>
            <a:r>
              <a:rPr lang="en-IN" sz="2000" dirty="0" smtClean="0"/>
              <a:t>-</a:t>
            </a:r>
            <a:r>
              <a:rPr lang="en-IN" sz="2000" dirty="0" err="1" smtClean="0"/>
              <a:t>astragaloside</a:t>
            </a:r>
            <a:r>
              <a:rPr lang="en-IN" sz="2000" dirty="0" smtClean="0"/>
              <a:t> </a:t>
            </a:r>
            <a:r>
              <a:rPr lang="en-IN" sz="2000" dirty="0"/>
              <a:t>IV ↓</a:t>
            </a:r>
            <a:r>
              <a:rPr lang="en-IN" sz="2000" dirty="0" smtClean="0"/>
              <a:t> </a:t>
            </a:r>
            <a:r>
              <a:rPr lang="en-IN" sz="2000" dirty="0"/>
              <a:t>fibrosis of </a:t>
            </a:r>
            <a:r>
              <a:rPr lang="en-IN" sz="2000" dirty="0" smtClean="0"/>
              <a:t>the heart </a:t>
            </a:r>
            <a:r>
              <a:rPr lang="en-IN" sz="2000" dirty="0"/>
              <a:t>muscle tissue and ↑</a:t>
            </a:r>
            <a:r>
              <a:rPr lang="en-IN" sz="2000" dirty="0" smtClean="0"/>
              <a:t> </a:t>
            </a:r>
            <a:r>
              <a:rPr lang="en-IN" sz="2000" dirty="0"/>
              <a:t>the murine survival </a:t>
            </a:r>
            <a:r>
              <a:rPr lang="en-IN" sz="2000" dirty="0" smtClean="0"/>
              <a:t>rate.</a:t>
            </a:r>
          </a:p>
          <a:p>
            <a:endParaRPr lang="en-IN" sz="2000" dirty="0"/>
          </a:p>
          <a:p>
            <a:r>
              <a:rPr lang="en-IN" sz="2000" dirty="0" smtClean="0"/>
              <a:t>Antisense </a:t>
            </a:r>
            <a:r>
              <a:rPr lang="en-IN" sz="2000" dirty="0" err="1" smtClean="0"/>
              <a:t>oligo</a:t>
            </a:r>
            <a:r>
              <a:rPr lang="en-IN" sz="2000" dirty="0" smtClean="0"/>
              <a:t> </a:t>
            </a:r>
            <a:r>
              <a:rPr lang="en-IN" sz="2000" dirty="0" err="1" smtClean="0"/>
              <a:t>deoxy</a:t>
            </a:r>
            <a:r>
              <a:rPr lang="en-IN" sz="2000" dirty="0" smtClean="0"/>
              <a:t> nucleotides- </a:t>
            </a:r>
            <a:r>
              <a:rPr lang="en-IN" sz="2000" dirty="0"/>
              <a:t>target viral gene sequences </a:t>
            </a:r>
            <a:r>
              <a:rPr lang="en-IN" sz="2000" dirty="0" smtClean="0"/>
              <a:t>---inhibit </a:t>
            </a:r>
            <a:r>
              <a:rPr lang="en-IN" sz="2000" dirty="0"/>
              <a:t>viral </a:t>
            </a:r>
            <a:r>
              <a:rPr lang="en-IN" sz="2000" dirty="0" smtClean="0"/>
              <a:t>gene expression </a:t>
            </a:r>
            <a:r>
              <a:rPr lang="en-IN" sz="2000" dirty="0"/>
              <a:t>and inhibit viral replication</a:t>
            </a:r>
            <a:endParaRPr lang="en-IN" sz="20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0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8" y="820615"/>
            <a:ext cx="10398370" cy="5275385"/>
          </a:xfrm>
        </p:spPr>
        <p:txBody>
          <a:bodyPr/>
          <a:lstStyle/>
          <a:p>
            <a:endParaRPr lang="en-IN" dirty="0" smtClean="0"/>
          </a:p>
          <a:p>
            <a:r>
              <a:rPr lang="en-IN" sz="2000" dirty="0" smtClean="0"/>
              <a:t>Preventing viral </a:t>
            </a:r>
            <a:r>
              <a:rPr lang="en-IN" sz="2000" dirty="0"/>
              <a:t>entry-------</a:t>
            </a:r>
            <a:r>
              <a:rPr lang="en-IN" sz="2000" dirty="0" err="1"/>
              <a:t>dimeric</a:t>
            </a:r>
            <a:r>
              <a:rPr lang="en-IN" sz="2000" dirty="0"/>
              <a:t> antibody-like molecule----modified CAR or </a:t>
            </a:r>
            <a:r>
              <a:rPr lang="en-IN" sz="2000" dirty="0" smtClean="0"/>
              <a:t>decay accelerating factor </a:t>
            </a:r>
            <a:r>
              <a:rPr lang="en-IN" sz="2000" b="1" dirty="0" smtClean="0"/>
              <a:t>crystallization proteins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r>
              <a:rPr lang="en-IN" sz="2000" dirty="0" smtClean="0"/>
              <a:t>Competitively ----viral </a:t>
            </a:r>
            <a:r>
              <a:rPr lang="en-IN" sz="2000" dirty="0"/>
              <a:t>particles </a:t>
            </a:r>
            <a:r>
              <a:rPr lang="en-IN" sz="2000" dirty="0" smtClean="0"/>
              <a:t>---------viral-specific </a:t>
            </a:r>
            <a:r>
              <a:rPr lang="en-IN" sz="2000" dirty="0"/>
              <a:t>activation </a:t>
            </a:r>
            <a:r>
              <a:rPr lang="en-IN" sz="2000" dirty="0" smtClean="0"/>
              <a:t>of the </a:t>
            </a:r>
            <a:r>
              <a:rPr lang="en-IN" sz="2000" dirty="0"/>
              <a:t>innate and adaptive </a:t>
            </a:r>
            <a:r>
              <a:rPr lang="en-IN" sz="2000" dirty="0" smtClean="0"/>
              <a:t>immunity.</a:t>
            </a:r>
          </a:p>
          <a:p>
            <a:endParaRPr lang="en-IN" sz="2000" dirty="0"/>
          </a:p>
          <a:p>
            <a:r>
              <a:rPr lang="en-IN" sz="2000" b="1" dirty="0" smtClean="0"/>
              <a:t>Limitations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</a:t>
            </a:r>
            <a:r>
              <a:rPr lang="en-IN" sz="1800" dirty="0"/>
              <a:t>N</a:t>
            </a:r>
            <a:r>
              <a:rPr lang="en-IN" sz="1800" dirty="0" smtClean="0"/>
              <a:t>onspecific </a:t>
            </a:r>
            <a:r>
              <a:rPr lang="en-IN" sz="1800" dirty="0"/>
              <a:t>targeting</a:t>
            </a:r>
            <a:r>
              <a:rPr lang="en-IN" dirty="0"/>
              <a:t>, </a:t>
            </a:r>
            <a:endParaRPr lang="en-IN" dirty="0" smtClean="0"/>
          </a:p>
          <a:p>
            <a:pPr marL="0" indent="0">
              <a:buNone/>
            </a:pPr>
            <a:r>
              <a:rPr lang="en-IN" sz="1800" dirty="0" smtClean="0"/>
              <a:t>                              Unclear mechanisms</a:t>
            </a:r>
          </a:p>
          <a:p>
            <a:pPr marL="0" indent="0">
              <a:buNone/>
            </a:pPr>
            <a:r>
              <a:rPr lang="en-IN" sz="1800" dirty="0" smtClean="0"/>
              <a:t>                              Side effect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86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938" y="430171"/>
            <a:ext cx="6241817" cy="1371600"/>
          </a:xfrm>
        </p:spPr>
        <p:txBody>
          <a:bodyPr>
            <a:normAutofit/>
          </a:bodyPr>
          <a:lstStyle/>
          <a:p>
            <a:r>
              <a:rPr lang="en-IN" sz="4400" b="1" dirty="0" smtClean="0"/>
              <a:t>Doses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295399" y="1875691"/>
            <a:ext cx="6241817" cy="433753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Interferon-</a:t>
            </a:r>
            <a:r>
              <a:rPr lang="el-GR" sz="2000" dirty="0" smtClean="0"/>
              <a:t>β</a:t>
            </a:r>
            <a:r>
              <a:rPr lang="en-IN" sz="2000" dirty="0"/>
              <a:t>---2 × 10</a:t>
            </a:r>
            <a:r>
              <a:rPr lang="en-IN" sz="2000" baseline="30000" dirty="0"/>
              <a:t>6</a:t>
            </a:r>
            <a:r>
              <a:rPr lang="en-IN" sz="2000" dirty="0"/>
              <a:t> IU </a:t>
            </a:r>
            <a:r>
              <a:rPr lang="en-IN" sz="2000" dirty="0" smtClean="0"/>
              <a:t>alternate day subcutaneous.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 smtClean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Increased </a:t>
            </a:r>
            <a:r>
              <a:rPr lang="en-IN" sz="2000" dirty="0"/>
              <a:t>at weekly intervals, first to 4 × 10</a:t>
            </a:r>
            <a:r>
              <a:rPr lang="en-IN" sz="2000" baseline="30000" dirty="0"/>
              <a:t>6</a:t>
            </a:r>
            <a:r>
              <a:rPr lang="en-IN" sz="2000" dirty="0"/>
              <a:t> IU and then to 6–8 × 10</a:t>
            </a:r>
            <a:r>
              <a:rPr lang="en-IN" sz="2000" baseline="30000" dirty="0"/>
              <a:t>6</a:t>
            </a:r>
            <a:r>
              <a:rPr lang="en-IN" sz="2000" dirty="0"/>
              <a:t> IU; this is continued for 24 </a:t>
            </a:r>
            <a:r>
              <a:rPr lang="en-IN" sz="2000" dirty="0" smtClean="0"/>
              <a:t>weeks.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 smtClean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Slowly increasing dosage reduces flu like symptoms.</a:t>
            </a:r>
            <a:endParaRPr lang="en-IN" sz="2000" dirty="0"/>
          </a:p>
        </p:txBody>
      </p:sp>
      <p:pic>
        <p:nvPicPr>
          <p:cNvPr id="6146" name="Picture 2" descr="C:\Users\shyam\Desktop\inde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 bwMode="auto">
          <a:xfrm>
            <a:off x="7573107" y="1193800"/>
            <a:ext cx="3643689" cy="47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6" y="984738"/>
            <a:ext cx="10527323" cy="5404338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   Immune modulation</a:t>
            </a:r>
          </a:p>
          <a:p>
            <a:pPr marL="0" indent="0">
              <a:buNone/>
            </a:pPr>
            <a:endParaRPr lang="en-IN" b="1" dirty="0"/>
          </a:p>
          <a:p>
            <a:r>
              <a:rPr lang="en-IN" sz="2000" dirty="0" smtClean="0"/>
              <a:t>Sub acute </a:t>
            </a:r>
            <a:r>
              <a:rPr lang="en-IN" sz="2000" dirty="0"/>
              <a:t>phase </a:t>
            </a:r>
            <a:r>
              <a:rPr lang="en-IN" sz="2000" dirty="0" smtClean="0"/>
              <a:t>of myocarditis--------exaggerated </a:t>
            </a:r>
            <a:r>
              <a:rPr lang="en-IN" sz="2000" dirty="0"/>
              <a:t>autoimmune responses</a:t>
            </a:r>
            <a:r>
              <a:rPr lang="en-IN" sz="2000" dirty="0" smtClean="0"/>
              <a:t>.</a:t>
            </a:r>
          </a:p>
          <a:p>
            <a:r>
              <a:rPr lang="en-IN" sz="2000" dirty="0" smtClean="0"/>
              <a:t>Azathioprine</a:t>
            </a:r>
          </a:p>
          <a:p>
            <a:r>
              <a:rPr lang="en-IN" sz="2000" dirty="0" err="1" smtClean="0"/>
              <a:t>Prednisalone</a:t>
            </a:r>
            <a:endParaRPr lang="en-IN" sz="2000" dirty="0" smtClean="0"/>
          </a:p>
          <a:p>
            <a:r>
              <a:rPr lang="en-IN" sz="2000" dirty="0" smtClean="0"/>
              <a:t>Non steroidal </a:t>
            </a:r>
            <a:r>
              <a:rPr lang="en-IN" sz="2000" dirty="0"/>
              <a:t>anti-inflammatory drugs have shown </a:t>
            </a:r>
            <a:r>
              <a:rPr lang="en-IN" sz="2000" dirty="0" smtClean="0"/>
              <a:t>increased myocardial </a:t>
            </a:r>
            <a:r>
              <a:rPr lang="en-IN" sz="2000" dirty="0"/>
              <a:t>inflammation and </a:t>
            </a:r>
            <a:r>
              <a:rPr lang="en-IN" sz="2000" dirty="0" smtClean="0"/>
              <a:t>mortality and hence avoided.</a:t>
            </a:r>
          </a:p>
          <a:p>
            <a:endParaRPr lang="en-IN" sz="2000" dirty="0"/>
          </a:p>
          <a:p>
            <a:r>
              <a:rPr lang="en-IN" sz="2000" dirty="0" smtClean="0"/>
              <a:t>Tissue </a:t>
            </a:r>
            <a:r>
              <a:rPr lang="en-IN" sz="2000" dirty="0"/>
              <a:t>inhibitor of metalloproteinase </a:t>
            </a:r>
            <a:r>
              <a:rPr lang="en-IN" sz="2000" dirty="0" smtClean="0"/>
              <a:t>1–specific small </a:t>
            </a:r>
            <a:r>
              <a:rPr lang="en-IN" sz="2000" dirty="0"/>
              <a:t>interfering RNA or polyclonal </a:t>
            </a:r>
            <a:r>
              <a:rPr lang="en-IN" sz="2000" dirty="0" smtClean="0"/>
              <a:t>antisera --------------- used as modulators.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14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338" y="982132"/>
            <a:ext cx="3959796" cy="4893735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20615" y="1019908"/>
            <a:ext cx="5498123" cy="5345723"/>
          </a:xfrm>
        </p:spPr>
        <p:txBody>
          <a:bodyPr>
            <a:normAutofit lnSpcReduction="10000"/>
          </a:bodyPr>
          <a:lstStyle/>
          <a:p>
            <a:pPr algn="l"/>
            <a:r>
              <a:rPr lang="en-IN" sz="2000" b="1" dirty="0" smtClean="0"/>
              <a:t> </a:t>
            </a:r>
          </a:p>
          <a:p>
            <a:pPr algn="l"/>
            <a:r>
              <a:rPr lang="en-IN" sz="2000" b="1" dirty="0" smtClean="0"/>
              <a:t>Immunoglobulin </a:t>
            </a:r>
            <a:r>
              <a:rPr lang="en-IN" sz="2000" b="1" dirty="0"/>
              <a:t>therapy</a:t>
            </a:r>
            <a:r>
              <a:rPr lang="en-IN" dirty="0"/>
              <a:t>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Ineffective </a:t>
            </a:r>
            <a:r>
              <a:rPr lang="en-IN" sz="2000" dirty="0"/>
              <a:t>in acute DCM.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/>
              <a:t>Chronic CMP with viral replication may benefit—</a:t>
            </a:r>
            <a:r>
              <a:rPr lang="en-IN" sz="2000" i="1" dirty="0" err="1"/>
              <a:t>Dennert</a:t>
            </a:r>
            <a:r>
              <a:rPr lang="en-IN" sz="2000" i="1" dirty="0"/>
              <a:t> et al </a:t>
            </a:r>
            <a:r>
              <a:rPr lang="en-IN" sz="2000" i="1" dirty="0" smtClean="0"/>
              <a:t> </a:t>
            </a:r>
            <a:r>
              <a:rPr lang="en-IN" sz="2000" dirty="0" smtClean="0"/>
              <a:t>(</a:t>
            </a:r>
            <a:r>
              <a:rPr lang="en-IN" sz="2000" b="1" dirty="0" err="1" smtClean="0"/>
              <a:t>Antivir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Ther</a:t>
            </a:r>
            <a:r>
              <a:rPr lang="en-IN" sz="2000" b="1" dirty="0" smtClean="0"/>
              <a:t> 2010</a:t>
            </a:r>
            <a:r>
              <a:rPr lang="en-IN" sz="2000" dirty="0" smtClean="0"/>
              <a:t>).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/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 smtClean="0"/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 smtClean="0"/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/>
          </a:p>
          <a:p>
            <a:pPr algn="l">
              <a:lnSpc>
                <a:spcPct val="150000"/>
              </a:lnSpc>
            </a:pPr>
            <a:r>
              <a:rPr lang="en-IN" sz="2000" dirty="0" smtClean="0"/>
              <a:t>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8161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68" y="2286000"/>
            <a:ext cx="3330269" cy="29424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678" y="1090246"/>
            <a:ext cx="5169877" cy="5263661"/>
          </a:xfrm>
        </p:spPr>
        <p:txBody>
          <a:bodyPr>
            <a:normAutofit/>
          </a:bodyPr>
          <a:lstStyle/>
          <a:p>
            <a:pPr algn="l"/>
            <a:r>
              <a:rPr lang="en-IN" sz="2000" b="1" dirty="0" smtClean="0"/>
              <a:t>Steroids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IN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smtClean="0"/>
              <a:t>Mainstay in CS.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IN" sz="2000" dirty="0" smtClean="0"/>
              <a:t>Halt Progression of LV dysfunction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en-IN" sz="1800" dirty="0" smtClean="0"/>
              <a:t>Survival doubtful-------- ( </a:t>
            </a:r>
            <a:r>
              <a:rPr lang="en-IN" sz="1800" dirty="0" err="1" smtClean="0"/>
              <a:t>Blauwet</a:t>
            </a:r>
            <a:r>
              <a:rPr lang="en-IN" sz="1800" dirty="0" smtClean="0"/>
              <a:t> -Heart </a:t>
            </a:r>
            <a:r>
              <a:rPr lang="en-IN" sz="1800" dirty="0"/>
              <a:t>Fail </a:t>
            </a:r>
            <a:r>
              <a:rPr lang="en-IN" sz="1800" dirty="0" smtClean="0"/>
              <a:t>Rev 2012 )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Early initiation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AV block recovery----20-30%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GCM- cyclosporine based combined immunosuppression beneficial.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501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313656"/>
            <a:ext cx="4230688" cy="42306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893" y="832339"/>
            <a:ext cx="5709140" cy="5228493"/>
          </a:xfrm>
        </p:spPr>
        <p:txBody>
          <a:bodyPr>
            <a:normAutofit/>
          </a:bodyPr>
          <a:lstStyle/>
          <a:p>
            <a:pPr algn="l"/>
            <a:r>
              <a:rPr lang="en-IN" sz="2000" b="1" dirty="0" smtClean="0"/>
              <a:t>Other therapies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Trans venous pacing– Acute lymphocytic myocarditis.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Temporary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/>
              <a:t>LV dysfunction--- wearable external defibrillator.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 smtClean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/>
              <a:t>Class </a:t>
            </a:r>
            <a:r>
              <a:rPr lang="en-IN" sz="2000" dirty="0" err="1"/>
              <a:t>IIa</a:t>
            </a:r>
            <a:r>
              <a:rPr lang="en-IN" sz="2000" dirty="0"/>
              <a:t> </a:t>
            </a:r>
            <a:r>
              <a:rPr lang="en-IN" sz="2000" dirty="0" smtClean="0"/>
              <a:t>recommendation for </a:t>
            </a:r>
            <a:r>
              <a:rPr lang="en-IN" sz="2000" dirty="0"/>
              <a:t>an </a:t>
            </a:r>
            <a:r>
              <a:rPr lang="en-IN" sz="2000" dirty="0" smtClean="0"/>
              <a:t>ICD in patients </a:t>
            </a:r>
            <a:r>
              <a:rPr lang="en-IN" sz="2000" dirty="0"/>
              <a:t>with suspected CS, regardless of LV </a:t>
            </a:r>
            <a:r>
              <a:rPr lang="en-IN" sz="2000" dirty="0" smtClean="0"/>
              <a:t>function or </a:t>
            </a:r>
            <a:r>
              <a:rPr lang="en-IN" sz="2000" dirty="0"/>
              <a:t>reversibility of heart block</a:t>
            </a:r>
          </a:p>
        </p:txBody>
      </p:sp>
    </p:spTree>
    <p:extLst>
      <p:ext uri="{BB962C8B-B14F-4D97-AF65-F5344CB8AC3E}">
        <p14:creationId xmlns:p14="http://schemas.microsoft.com/office/powerpoint/2010/main" val="39548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6450" y="313917"/>
            <a:ext cx="9601196" cy="1303867"/>
          </a:xfrm>
        </p:spPr>
        <p:txBody>
          <a:bodyPr/>
          <a:lstStyle/>
          <a:p>
            <a:r>
              <a:rPr lang="en-IN" b="1" dirty="0" smtClean="0"/>
              <a:t>Specific Regimens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" y="1434369"/>
            <a:ext cx="10656277" cy="4802308"/>
          </a:xfrm>
        </p:spPr>
      </p:pic>
    </p:spTree>
    <p:extLst>
      <p:ext uri="{BB962C8B-B14F-4D97-AF65-F5344CB8AC3E}">
        <p14:creationId xmlns:p14="http://schemas.microsoft.com/office/powerpoint/2010/main" val="22832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6889" y="835079"/>
            <a:ext cx="10745173" cy="51788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sz="2000" dirty="0" smtClean="0"/>
              <a:t>Dallas criteria.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Criteria criticized because of inter reader variability in interpretation, lack of prognostic value, and low sensitivity due in part to sampling error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 smtClean="0"/>
              <a:t>     </a:t>
            </a:r>
            <a:r>
              <a:rPr lang="en-IN" sz="2000" i="1" dirty="0" err="1" smtClean="0">
                <a:latin typeface="Times New Roman" pitchFamily="18" charset="0"/>
                <a:cs typeface="Times New Roman" pitchFamily="18" charset="0"/>
              </a:rPr>
              <a:t>Caforio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IN" sz="2000" dirty="0" smtClean="0"/>
              <a:t> (2013) in defining myocarditis, using </a:t>
            </a:r>
            <a:r>
              <a:rPr lang="en-IN" sz="2000" dirty="0" err="1" smtClean="0"/>
              <a:t>immuno</a:t>
            </a:r>
            <a:r>
              <a:rPr lang="en-IN" sz="2000" dirty="0" smtClean="0"/>
              <a:t> </a:t>
            </a:r>
            <a:r>
              <a:rPr lang="en-IN" sz="2000" dirty="0" err="1" smtClean="0"/>
              <a:t>histochemical</a:t>
            </a:r>
            <a:r>
              <a:rPr lang="en-IN" sz="2000" dirty="0" smtClean="0"/>
              <a:t> data</a:t>
            </a:r>
          </a:p>
          <a:p>
            <a:pPr>
              <a:lnSpc>
                <a:spcPct val="150000"/>
              </a:lnSpc>
            </a:pPr>
            <a:r>
              <a:rPr lang="en-IN" sz="2000" b="1" dirty="0" smtClean="0"/>
              <a:t>≥14 </a:t>
            </a:r>
            <a:r>
              <a:rPr lang="en-IN" sz="2000" dirty="0" smtClean="0"/>
              <a:t>lymphocytes/mm</a:t>
            </a:r>
            <a:r>
              <a:rPr lang="en-IN" sz="2000" baseline="30000" dirty="0" smtClean="0"/>
              <a:t>2</a:t>
            </a:r>
            <a:r>
              <a:rPr lang="en-IN" sz="2000" dirty="0" smtClean="0"/>
              <a:t> including </a:t>
            </a:r>
            <a:r>
              <a:rPr lang="en-IN" sz="2000" b="1" dirty="0" smtClean="0"/>
              <a:t>≤4</a:t>
            </a:r>
            <a:r>
              <a:rPr lang="en-IN" sz="2000" dirty="0" smtClean="0"/>
              <a:t> monocytes/mm</a:t>
            </a:r>
            <a:r>
              <a:rPr lang="en-IN" sz="2000" baseline="30000" dirty="0" smtClean="0"/>
              <a:t>2</a:t>
            </a:r>
            <a:r>
              <a:rPr lang="en-IN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CD3-positive T lymphocytes </a:t>
            </a:r>
            <a:r>
              <a:rPr lang="en-IN" sz="2000" b="1" dirty="0" smtClean="0"/>
              <a:t>≥7</a:t>
            </a:r>
            <a:r>
              <a:rPr lang="en-IN" sz="2000" dirty="0" smtClean="0"/>
              <a:t> cells/mm</a:t>
            </a:r>
            <a:r>
              <a:rPr lang="en-IN" sz="2000" baseline="30000" dirty="0" smtClean="0"/>
              <a:t>2</a:t>
            </a:r>
            <a:r>
              <a:rPr lang="en-IN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EMB and Post mortem patients.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U</a:t>
            </a:r>
            <a:r>
              <a:rPr lang="en-IN" sz="2000" dirty="0" smtClean="0"/>
              <a:t>seful </a:t>
            </a:r>
            <a:r>
              <a:rPr lang="en-IN" sz="2000" dirty="0"/>
              <a:t>in </a:t>
            </a:r>
            <a:r>
              <a:rPr lang="en-IN" sz="2000" dirty="0" smtClean="0"/>
              <a:t>sub acute </a:t>
            </a:r>
            <a:r>
              <a:rPr lang="en-IN" sz="2000" dirty="0"/>
              <a:t>or </a:t>
            </a:r>
            <a:r>
              <a:rPr lang="en-IN" sz="2000" dirty="0" smtClean="0"/>
              <a:t>chronic myocarditis.</a:t>
            </a: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9769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hyam\Desktop\myocarditis 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0" y="550985"/>
            <a:ext cx="10527323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shyam\Desktop\myocarditis algorith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155"/>
            <a:ext cx="10656277" cy="56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788" y="231855"/>
            <a:ext cx="9601196" cy="1303867"/>
          </a:xfrm>
        </p:spPr>
        <p:txBody>
          <a:bodyPr/>
          <a:lstStyle/>
          <a:p>
            <a:r>
              <a:rPr lang="en-IN" b="1" dirty="0" smtClean="0"/>
              <a:t>Key Messages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1230922"/>
            <a:ext cx="10585939" cy="4888523"/>
          </a:xfrm>
        </p:spPr>
        <p:txBody>
          <a:bodyPr>
            <a:normAutofit lnSpcReduction="10000"/>
          </a:bodyPr>
          <a:lstStyle/>
          <a:p>
            <a:r>
              <a:rPr lang="en-IN" sz="2000" dirty="0" smtClean="0"/>
              <a:t>Viral infections are the most common triggers of inflammatory </a:t>
            </a:r>
            <a:r>
              <a:rPr lang="en-IN" sz="2000" dirty="0" err="1" smtClean="0"/>
              <a:t>myocardiopathies</a:t>
            </a:r>
            <a:r>
              <a:rPr lang="en-IN" sz="2000" dirty="0" smtClean="0"/>
              <a:t>.</a:t>
            </a:r>
          </a:p>
          <a:p>
            <a:endParaRPr lang="en-IN" sz="2000" dirty="0" smtClean="0"/>
          </a:p>
          <a:p>
            <a:r>
              <a:rPr lang="en-IN" sz="2000" dirty="0" smtClean="0"/>
              <a:t>Non-specific symptoms are frequently identified and </a:t>
            </a:r>
            <a:r>
              <a:rPr lang="en-IN" sz="2000" dirty="0" err="1" smtClean="0"/>
              <a:t>cardiologically</a:t>
            </a:r>
            <a:r>
              <a:rPr lang="en-IN" sz="2000" dirty="0" smtClean="0"/>
              <a:t> evaluated only at an advanced stage.</a:t>
            </a:r>
          </a:p>
          <a:p>
            <a:endParaRPr lang="en-IN" sz="2000" dirty="0" smtClean="0"/>
          </a:p>
          <a:p>
            <a:r>
              <a:rPr lang="en-IN" sz="2000" dirty="0" smtClean="0"/>
              <a:t>Pathophysiological processes in myocarditis take place at the cellular and subcellular levels, myocardial biopsy is the only method for confirmation of diagnosis.</a:t>
            </a:r>
          </a:p>
          <a:p>
            <a:endParaRPr lang="en-IN" sz="2000" dirty="0" smtClean="0"/>
          </a:p>
          <a:p>
            <a:r>
              <a:rPr lang="en-IN" sz="2000" dirty="0" smtClean="0"/>
              <a:t>Clinical course of myocarditis is unpredictable, all patients with etiologically unexplained heart failure have to undergo myocardial biopsy.</a:t>
            </a:r>
          </a:p>
          <a:p>
            <a:endParaRPr lang="en-IN" sz="2000" dirty="0"/>
          </a:p>
          <a:p>
            <a:r>
              <a:rPr lang="en-IN" sz="2000" dirty="0"/>
              <a:t>Numerous chronic viral infections and </a:t>
            </a:r>
            <a:r>
              <a:rPr lang="en-IN" sz="2000" dirty="0" err="1"/>
              <a:t>postinfectious</a:t>
            </a:r>
            <a:r>
              <a:rPr lang="en-IN" sz="2000" dirty="0"/>
              <a:t> or autoimmune inflammations of the myocardium are treatable.</a:t>
            </a:r>
            <a:endParaRPr lang="en-IN" sz="2000" dirty="0" smtClean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06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shyam\Desktop\emb biops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shyam\Desktop\myo biops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26" y="267024"/>
            <a:ext cx="9601196" cy="1303867"/>
          </a:xfrm>
        </p:spPr>
        <p:txBody>
          <a:bodyPr/>
          <a:lstStyle/>
          <a:p>
            <a:r>
              <a:rPr lang="en-IN" b="1" dirty="0" smtClean="0"/>
              <a:t>Magnitude of the problem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1295" y="1395045"/>
            <a:ext cx="10527323" cy="4841632"/>
          </a:xfrm>
        </p:spPr>
        <p:txBody>
          <a:bodyPr>
            <a:normAutofit/>
          </a:bodyPr>
          <a:lstStyle/>
          <a:p>
            <a:endParaRPr lang="en-IN" sz="2600" dirty="0" smtClean="0"/>
          </a:p>
          <a:p>
            <a:pPr>
              <a:lnSpc>
                <a:spcPct val="170000"/>
              </a:lnSpc>
            </a:pPr>
            <a:r>
              <a:rPr lang="en-IN" sz="2000" dirty="0" smtClean="0"/>
              <a:t>Global prevalence of myocarditis  ≈22 of 100 000 patients annually-</a:t>
            </a:r>
            <a:r>
              <a:rPr lang="en-IN" sz="2000" b="1" dirty="0" smtClean="0"/>
              <a:t>I C D</a:t>
            </a:r>
            <a:r>
              <a:rPr lang="en-IN" sz="2000" dirty="0" smtClean="0"/>
              <a:t>--International Classification of Diseases (ninth revision).</a:t>
            </a:r>
          </a:p>
          <a:p>
            <a:pPr>
              <a:lnSpc>
                <a:spcPct val="170000"/>
              </a:lnSpc>
            </a:pPr>
            <a:r>
              <a:rPr lang="en-IN" sz="2000" b="1" dirty="0" smtClean="0"/>
              <a:t>I C D 9</a:t>
            </a:r>
            <a:r>
              <a:rPr lang="en-IN" sz="2000" dirty="0" smtClean="0"/>
              <a:t>---0.5</a:t>
            </a:r>
            <a:r>
              <a:rPr lang="en-IN" sz="2000" dirty="0"/>
              <a:t>% and 4% of cases of prevalent heart failure are due </a:t>
            </a:r>
            <a:r>
              <a:rPr lang="en-IN" sz="2000" dirty="0" smtClean="0"/>
              <a:t>to myocarditis.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IN" sz="2000" b="1" dirty="0" smtClean="0"/>
              <a:t>AHA</a:t>
            </a:r>
            <a:r>
              <a:rPr lang="en-IN" sz="2000" dirty="0" smtClean="0"/>
              <a:t>-myocarditis as the third leading cause of sudden cardiac death in competitive athletes.(</a:t>
            </a:r>
            <a:r>
              <a:rPr lang="en-IN" sz="2000" i="1" dirty="0" smtClean="0"/>
              <a:t>Maron et al</a:t>
            </a:r>
            <a:r>
              <a:rPr lang="en-IN" sz="2000" dirty="0" smtClean="0"/>
              <a:t>- </a:t>
            </a:r>
            <a:r>
              <a:rPr lang="en-IN" sz="2000" b="1" dirty="0" smtClean="0"/>
              <a:t>Circulation 2015</a:t>
            </a:r>
            <a:r>
              <a:rPr lang="en-IN" sz="2000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IN" sz="2000" dirty="0" smtClean="0"/>
              <a:t>Autopsy studies- myocarditis is responsible for 4-12% of SCD.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241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10518</TotalTime>
  <Words>2199</Words>
  <Application>Microsoft Office PowerPoint</Application>
  <PresentationFormat>Custom</PresentationFormat>
  <Paragraphs>374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Organic</vt:lpstr>
      <vt:lpstr>MYOCARDITIS</vt:lpstr>
      <vt:lpstr>PowerPoint Presentation</vt:lpstr>
      <vt:lpstr>Old and New….</vt:lpstr>
      <vt:lpstr>Definition</vt:lpstr>
      <vt:lpstr>PowerPoint Presentation</vt:lpstr>
      <vt:lpstr>PowerPoint Presentation</vt:lpstr>
      <vt:lpstr>PowerPoint Presentation</vt:lpstr>
      <vt:lpstr>PowerPoint Presentation</vt:lpstr>
      <vt:lpstr>Magnitude of the problem</vt:lpstr>
      <vt:lpstr>Aetiology</vt:lpstr>
      <vt:lpstr>PowerPoint Presentation</vt:lpstr>
      <vt:lpstr>PowerPoint Presentation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CARDIAC INFLAMMATION </vt:lpstr>
      <vt:lpstr>PowerPoint Presentation</vt:lpstr>
      <vt:lpstr>Mechanisms</vt:lpstr>
      <vt:lpstr>PowerPoint Presentation</vt:lpstr>
      <vt:lpstr>PowerPoint Presentation</vt:lpstr>
      <vt:lpstr>PowerPoint Presentation</vt:lpstr>
      <vt:lpstr>Clinical Features</vt:lpstr>
      <vt:lpstr>PowerPoint Presentation</vt:lpstr>
      <vt:lpstr>PowerPoint Presentation</vt:lpstr>
      <vt:lpstr>Specific Clinical Presentations</vt:lpstr>
      <vt:lpstr>PowerPoint Presentation</vt:lpstr>
      <vt:lpstr>PowerPoint Presentation</vt:lpstr>
      <vt:lpstr>PowerPoint Presentation</vt:lpstr>
      <vt:lpstr>Differentials</vt:lpstr>
      <vt:lpstr>PowerPoint Presentation</vt:lpstr>
      <vt:lpstr>Diagnostics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Doses</vt:lpstr>
      <vt:lpstr>PowerPoint Presentation</vt:lpstr>
      <vt:lpstr>PowerPoint Presentation</vt:lpstr>
      <vt:lpstr>PowerPoint Presentation</vt:lpstr>
      <vt:lpstr>PowerPoint Presentation</vt:lpstr>
      <vt:lpstr>Specific Regimens</vt:lpstr>
      <vt:lpstr>PowerPoint Presentation</vt:lpstr>
      <vt:lpstr>PowerPoint Presentation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sruthi</dc:creator>
  <cp:lastModifiedBy>shyam</cp:lastModifiedBy>
  <cp:revision>212</cp:revision>
  <dcterms:created xsi:type="dcterms:W3CDTF">2014-09-12T17:24:29Z</dcterms:created>
  <dcterms:modified xsi:type="dcterms:W3CDTF">2017-02-09T12:41:14Z</dcterms:modified>
</cp:coreProperties>
</file>